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7556500" cy="10693400"/>
  <p:notesSz cx="6858000" cy="9144000"/>
  <p:embeddedFontLst>
    <p:embeddedFont>
      <p:font typeface="DM Sans" panose="020B0604020202020204" charset="0"/>
      <p:regular r:id="rId14"/>
    </p:embeddedFon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Montserrat Bold" panose="020B0604020202020204" charset="0"/>
      <p:regular r:id="rId19"/>
    </p:embeddedFont>
    <p:embeddedFont>
      <p:font typeface="Obra Letra" panose="020B0604020202020204" charset="0"/>
      <p:regular r:id="rId20"/>
    </p:embeddedFont>
    <p:embeddedFont>
      <p:font typeface="Obra Letra Bold" panose="020B0604020202020204" charset="0"/>
      <p:regular r:id="rId21"/>
    </p:embeddedFont>
    <p:embeddedFont>
      <p:font typeface="DM Sans Bold" panose="020B0604020202020204" charset="0"/>
      <p:regular r:id="rId22"/>
    </p:embeddedFont>
    <p:embeddedFont>
      <p:font typeface="Montserrat" panose="020B0604020202020204" charset="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3" d="100"/>
          <a:sy n="53" d="100"/>
        </p:scale>
        <p:origin x="2578" y="29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5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.svg"/><Relationship Id="rId18" Type="http://schemas.openxmlformats.org/officeDocument/2006/relationships/image" Target="../media/image9.png"/><Relationship Id="rId26" Type="http://schemas.openxmlformats.org/officeDocument/2006/relationships/image" Target="../media/image13.png"/><Relationship Id="rId3" Type="http://schemas.openxmlformats.org/officeDocument/2006/relationships/image" Target="../media/image2.svg"/><Relationship Id="rId21" Type="http://schemas.openxmlformats.org/officeDocument/2006/relationships/image" Target="../media/image20.svg"/><Relationship Id="rId34" Type="http://schemas.openxmlformats.org/officeDocument/2006/relationships/image" Target="../media/image17.png"/><Relationship Id="rId7" Type="http://schemas.openxmlformats.org/officeDocument/2006/relationships/image" Target="../media/image6.svg"/><Relationship Id="rId12" Type="http://schemas.openxmlformats.org/officeDocument/2006/relationships/image" Target="../media/image6.png"/><Relationship Id="rId17" Type="http://schemas.openxmlformats.org/officeDocument/2006/relationships/image" Target="../media/image16.svg"/><Relationship Id="rId25" Type="http://schemas.openxmlformats.org/officeDocument/2006/relationships/image" Target="../media/image24.svg"/><Relationship Id="rId33" Type="http://schemas.openxmlformats.org/officeDocument/2006/relationships/image" Target="../media/image32.svg"/><Relationship Id="rId2" Type="http://schemas.openxmlformats.org/officeDocument/2006/relationships/image" Target="../media/image1.png"/><Relationship Id="rId16" Type="http://schemas.openxmlformats.org/officeDocument/2006/relationships/image" Target="../media/image8.png"/><Relationship Id="rId20" Type="http://schemas.openxmlformats.org/officeDocument/2006/relationships/image" Target="../media/image10.png"/><Relationship Id="rId29" Type="http://schemas.openxmlformats.org/officeDocument/2006/relationships/image" Target="../media/image28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10.svg"/><Relationship Id="rId24" Type="http://schemas.openxmlformats.org/officeDocument/2006/relationships/image" Target="../media/image12.png"/><Relationship Id="rId32" Type="http://schemas.openxmlformats.org/officeDocument/2006/relationships/image" Target="../media/image16.pn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23" Type="http://schemas.openxmlformats.org/officeDocument/2006/relationships/image" Target="../media/image22.svg"/><Relationship Id="rId28" Type="http://schemas.openxmlformats.org/officeDocument/2006/relationships/image" Target="../media/image14.png"/><Relationship Id="rId10" Type="http://schemas.openxmlformats.org/officeDocument/2006/relationships/image" Target="../media/image5.png"/><Relationship Id="rId19" Type="http://schemas.openxmlformats.org/officeDocument/2006/relationships/image" Target="../media/image18.svg"/><Relationship Id="rId31" Type="http://schemas.openxmlformats.org/officeDocument/2006/relationships/image" Target="../media/image30.svg"/><Relationship Id="rId4" Type="http://schemas.openxmlformats.org/officeDocument/2006/relationships/image" Target="../media/image2.png"/><Relationship Id="rId9" Type="http://schemas.openxmlformats.org/officeDocument/2006/relationships/image" Target="../media/image8.svg"/><Relationship Id="rId14" Type="http://schemas.openxmlformats.org/officeDocument/2006/relationships/image" Target="../media/image7.png"/><Relationship Id="rId22" Type="http://schemas.openxmlformats.org/officeDocument/2006/relationships/image" Target="../media/image11.png"/><Relationship Id="rId27" Type="http://schemas.openxmlformats.org/officeDocument/2006/relationships/image" Target="../media/image26.svg"/><Relationship Id="rId30" Type="http://schemas.openxmlformats.org/officeDocument/2006/relationships/image" Target="../media/image15.png"/><Relationship Id="rId35" Type="http://schemas.openxmlformats.org/officeDocument/2006/relationships/image" Target="../media/image34.svg"/><Relationship Id="rId8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6.png"/><Relationship Id="rId17" Type="http://schemas.openxmlformats.org/officeDocument/2006/relationships/image" Target="../media/image34.svg"/><Relationship Id="rId2" Type="http://schemas.openxmlformats.org/officeDocument/2006/relationships/image" Target="../media/image1.png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18.svg"/><Relationship Id="rId5" Type="http://schemas.openxmlformats.org/officeDocument/2006/relationships/image" Target="../media/image4.svg"/><Relationship Id="rId15" Type="http://schemas.openxmlformats.org/officeDocument/2006/relationships/image" Target="../media/image30.svg"/><Relationship Id="rId10" Type="http://schemas.openxmlformats.org/officeDocument/2006/relationships/image" Target="../media/image9.png"/><Relationship Id="rId4" Type="http://schemas.openxmlformats.org/officeDocument/2006/relationships/image" Target="../media/image2.png"/><Relationship Id="rId9" Type="http://schemas.openxmlformats.org/officeDocument/2006/relationships/image" Target="../media/image14.svg"/><Relationship Id="rId1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6.png"/><Relationship Id="rId17" Type="http://schemas.openxmlformats.org/officeDocument/2006/relationships/image" Target="../media/image34.svg"/><Relationship Id="rId2" Type="http://schemas.openxmlformats.org/officeDocument/2006/relationships/image" Target="../media/image1.png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18.svg"/><Relationship Id="rId5" Type="http://schemas.openxmlformats.org/officeDocument/2006/relationships/image" Target="../media/image4.svg"/><Relationship Id="rId15" Type="http://schemas.openxmlformats.org/officeDocument/2006/relationships/image" Target="../media/image30.svg"/><Relationship Id="rId10" Type="http://schemas.openxmlformats.org/officeDocument/2006/relationships/image" Target="../media/image9.png"/><Relationship Id="rId4" Type="http://schemas.openxmlformats.org/officeDocument/2006/relationships/image" Target="../media/image2.png"/><Relationship Id="rId9" Type="http://schemas.openxmlformats.org/officeDocument/2006/relationships/image" Target="../media/image14.svg"/><Relationship Id="rId1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.svg"/><Relationship Id="rId18" Type="http://schemas.openxmlformats.org/officeDocument/2006/relationships/image" Target="../media/image9.png"/><Relationship Id="rId26" Type="http://schemas.openxmlformats.org/officeDocument/2006/relationships/image" Target="../media/image13.png"/><Relationship Id="rId3" Type="http://schemas.openxmlformats.org/officeDocument/2006/relationships/image" Target="../media/image2.svg"/><Relationship Id="rId21" Type="http://schemas.openxmlformats.org/officeDocument/2006/relationships/image" Target="../media/image20.svg"/><Relationship Id="rId34" Type="http://schemas.openxmlformats.org/officeDocument/2006/relationships/image" Target="../media/image17.png"/><Relationship Id="rId7" Type="http://schemas.openxmlformats.org/officeDocument/2006/relationships/image" Target="../media/image6.svg"/><Relationship Id="rId12" Type="http://schemas.openxmlformats.org/officeDocument/2006/relationships/image" Target="../media/image6.png"/><Relationship Id="rId17" Type="http://schemas.openxmlformats.org/officeDocument/2006/relationships/image" Target="../media/image16.svg"/><Relationship Id="rId25" Type="http://schemas.openxmlformats.org/officeDocument/2006/relationships/image" Target="../media/image24.svg"/><Relationship Id="rId33" Type="http://schemas.openxmlformats.org/officeDocument/2006/relationships/image" Target="../media/image32.svg"/><Relationship Id="rId2" Type="http://schemas.openxmlformats.org/officeDocument/2006/relationships/image" Target="../media/image1.png"/><Relationship Id="rId16" Type="http://schemas.openxmlformats.org/officeDocument/2006/relationships/image" Target="../media/image8.png"/><Relationship Id="rId20" Type="http://schemas.openxmlformats.org/officeDocument/2006/relationships/image" Target="../media/image10.png"/><Relationship Id="rId29" Type="http://schemas.openxmlformats.org/officeDocument/2006/relationships/image" Target="../media/image28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10.svg"/><Relationship Id="rId24" Type="http://schemas.openxmlformats.org/officeDocument/2006/relationships/image" Target="../media/image12.png"/><Relationship Id="rId32" Type="http://schemas.openxmlformats.org/officeDocument/2006/relationships/image" Target="../media/image16.pn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23" Type="http://schemas.openxmlformats.org/officeDocument/2006/relationships/image" Target="../media/image22.svg"/><Relationship Id="rId28" Type="http://schemas.openxmlformats.org/officeDocument/2006/relationships/image" Target="../media/image14.png"/><Relationship Id="rId10" Type="http://schemas.openxmlformats.org/officeDocument/2006/relationships/image" Target="../media/image5.png"/><Relationship Id="rId19" Type="http://schemas.openxmlformats.org/officeDocument/2006/relationships/image" Target="../media/image18.svg"/><Relationship Id="rId31" Type="http://schemas.openxmlformats.org/officeDocument/2006/relationships/image" Target="../media/image30.svg"/><Relationship Id="rId4" Type="http://schemas.openxmlformats.org/officeDocument/2006/relationships/image" Target="../media/image2.png"/><Relationship Id="rId9" Type="http://schemas.openxmlformats.org/officeDocument/2006/relationships/image" Target="../media/image8.svg"/><Relationship Id="rId14" Type="http://schemas.openxmlformats.org/officeDocument/2006/relationships/image" Target="../media/image7.png"/><Relationship Id="rId22" Type="http://schemas.openxmlformats.org/officeDocument/2006/relationships/image" Target="../media/image11.png"/><Relationship Id="rId27" Type="http://schemas.openxmlformats.org/officeDocument/2006/relationships/image" Target="../media/image26.svg"/><Relationship Id="rId30" Type="http://schemas.openxmlformats.org/officeDocument/2006/relationships/image" Target="../media/image15.png"/><Relationship Id="rId35" Type="http://schemas.openxmlformats.org/officeDocument/2006/relationships/image" Target="../media/image34.svg"/><Relationship Id="rId8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8.svg"/><Relationship Id="rId18" Type="http://schemas.openxmlformats.org/officeDocument/2006/relationships/image" Target="../media/image10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9.png"/><Relationship Id="rId17" Type="http://schemas.openxmlformats.org/officeDocument/2006/relationships/image" Target="../media/image34.svg"/><Relationship Id="rId2" Type="http://schemas.openxmlformats.org/officeDocument/2006/relationships/image" Target="../media/image1.png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14.svg"/><Relationship Id="rId5" Type="http://schemas.openxmlformats.org/officeDocument/2006/relationships/image" Target="../media/image4.svg"/><Relationship Id="rId15" Type="http://schemas.openxmlformats.org/officeDocument/2006/relationships/image" Target="../media/image30.svg"/><Relationship Id="rId10" Type="http://schemas.openxmlformats.org/officeDocument/2006/relationships/image" Target="../media/image7.png"/><Relationship Id="rId19" Type="http://schemas.openxmlformats.org/officeDocument/2006/relationships/image" Target="../media/image20.svg"/><Relationship Id="rId4" Type="http://schemas.openxmlformats.org/officeDocument/2006/relationships/image" Target="../media/image2.png"/><Relationship Id="rId9" Type="http://schemas.openxmlformats.org/officeDocument/2006/relationships/image" Target="../media/image12.svg"/><Relationship Id="rId1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6.png"/><Relationship Id="rId17" Type="http://schemas.openxmlformats.org/officeDocument/2006/relationships/image" Target="../media/image34.svg"/><Relationship Id="rId2" Type="http://schemas.openxmlformats.org/officeDocument/2006/relationships/image" Target="../media/image1.png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18.svg"/><Relationship Id="rId5" Type="http://schemas.openxmlformats.org/officeDocument/2006/relationships/image" Target="../media/image4.svg"/><Relationship Id="rId15" Type="http://schemas.openxmlformats.org/officeDocument/2006/relationships/image" Target="../media/image30.svg"/><Relationship Id="rId10" Type="http://schemas.openxmlformats.org/officeDocument/2006/relationships/image" Target="../media/image9.png"/><Relationship Id="rId4" Type="http://schemas.openxmlformats.org/officeDocument/2006/relationships/image" Target="../media/image2.png"/><Relationship Id="rId9" Type="http://schemas.openxmlformats.org/officeDocument/2006/relationships/image" Target="../media/image14.svg"/><Relationship Id="rId1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6.png"/><Relationship Id="rId17" Type="http://schemas.openxmlformats.org/officeDocument/2006/relationships/image" Target="../media/image34.svg"/><Relationship Id="rId2" Type="http://schemas.openxmlformats.org/officeDocument/2006/relationships/image" Target="../media/image1.png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18.svg"/><Relationship Id="rId5" Type="http://schemas.openxmlformats.org/officeDocument/2006/relationships/image" Target="../media/image4.svg"/><Relationship Id="rId15" Type="http://schemas.openxmlformats.org/officeDocument/2006/relationships/image" Target="../media/image30.svg"/><Relationship Id="rId10" Type="http://schemas.openxmlformats.org/officeDocument/2006/relationships/image" Target="../media/image9.png"/><Relationship Id="rId4" Type="http://schemas.openxmlformats.org/officeDocument/2006/relationships/image" Target="../media/image2.png"/><Relationship Id="rId9" Type="http://schemas.openxmlformats.org/officeDocument/2006/relationships/image" Target="../media/image14.svg"/><Relationship Id="rId1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6.png"/><Relationship Id="rId17" Type="http://schemas.openxmlformats.org/officeDocument/2006/relationships/image" Target="../media/image34.svg"/><Relationship Id="rId2" Type="http://schemas.openxmlformats.org/officeDocument/2006/relationships/image" Target="../media/image1.png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18.svg"/><Relationship Id="rId5" Type="http://schemas.openxmlformats.org/officeDocument/2006/relationships/image" Target="../media/image4.svg"/><Relationship Id="rId15" Type="http://schemas.openxmlformats.org/officeDocument/2006/relationships/image" Target="../media/image30.svg"/><Relationship Id="rId10" Type="http://schemas.openxmlformats.org/officeDocument/2006/relationships/image" Target="../media/image9.png"/><Relationship Id="rId4" Type="http://schemas.openxmlformats.org/officeDocument/2006/relationships/image" Target="../media/image2.png"/><Relationship Id="rId9" Type="http://schemas.openxmlformats.org/officeDocument/2006/relationships/image" Target="../media/image14.svg"/><Relationship Id="rId1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6.png"/><Relationship Id="rId17" Type="http://schemas.openxmlformats.org/officeDocument/2006/relationships/image" Target="../media/image34.svg"/><Relationship Id="rId2" Type="http://schemas.openxmlformats.org/officeDocument/2006/relationships/image" Target="../media/image1.png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18.svg"/><Relationship Id="rId5" Type="http://schemas.openxmlformats.org/officeDocument/2006/relationships/image" Target="../media/image4.svg"/><Relationship Id="rId15" Type="http://schemas.openxmlformats.org/officeDocument/2006/relationships/image" Target="../media/image30.svg"/><Relationship Id="rId10" Type="http://schemas.openxmlformats.org/officeDocument/2006/relationships/image" Target="../media/image9.png"/><Relationship Id="rId4" Type="http://schemas.openxmlformats.org/officeDocument/2006/relationships/image" Target="../media/image2.png"/><Relationship Id="rId9" Type="http://schemas.openxmlformats.org/officeDocument/2006/relationships/image" Target="../media/image14.svg"/><Relationship Id="rId1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6.png"/><Relationship Id="rId17" Type="http://schemas.openxmlformats.org/officeDocument/2006/relationships/image" Target="../media/image34.svg"/><Relationship Id="rId2" Type="http://schemas.openxmlformats.org/officeDocument/2006/relationships/image" Target="../media/image1.png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18.svg"/><Relationship Id="rId5" Type="http://schemas.openxmlformats.org/officeDocument/2006/relationships/image" Target="../media/image4.svg"/><Relationship Id="rId15" Type="http://schemas.openxmlformats.org/officeDocument/2006/relationships/image" Target="../media/image30.svg"/><Relationship Id="rId10" Type="http://schemas.openxmlformats.org/officeDocument/2006/relationships/image" Target="../media/image9.png"/><Relationship Id="rId4" Type="http://schemas.openxmlformats.org/officeDocument/2006/relationships/image" Target="../media/image2.png"/><Relationship Id="rId9" Type="http://schemas.openxmlformats.org/officeDocument/2006/relationships/image" Target="../media/image14.svg"/><Relationship Id="rId1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6.png"/><Relationship Id="rId17" Type="http://schemas.openxmlformats.org/officeDocument/2006/relationships/image" Target="../media/image34.svg"/><Relationship Id="rId2" Type="http://schemas.openxmlformats.org/officeDocument/2006/relationships/image" Target="../media/image1.png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18.svg"/><Relationship Id="rId5" Type="http://schemas.openxmlformats.org/officeDocument/2006/relationships/image" Target="../media/image4.svg"/><Relationship Id="rId15" Type="http://schemas.openxmlformats.org/officeDocument/2006/relationships/image" Target="../media/image30.svg"/><Relationship Id="rId10" Type="http://schemas.openxmlformats.org/officeDocument/2006/relationships/image" Target="../media/image9.png"/><Relationship Id="rId4" Type="http://schemas.openxmlformats.org/officeDocument/2006/relationships/image" Target="../media/image2.png"/><Relationship Id="rId9" Type="http://schemas.openxmlformats.org/officeDocument/2006/relationships/image" Target="../media/image14.svg"/><Relationship Id="rId1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6.png"/><Relationship Id="rId17" Type="http://schemas.openxmlformats.org/officeDocument/2006/relationships/image" Target="../media/image34.svg"/><Relationship Id="rId2" Type="http://schemas.openxmlformats.org/officeDocument/2006/relationships/image" Target="../media/image1.png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18.svg"/><Relationship Id="rId5" Type="http://schemas.openxmlformats.org/officeDocument/2006/relationships/image" Target="../media/image4.svg"/><Relationship Id="rId15" Type="http://schemas.openxmlformats.org/officeDocument/2006/relationships/image" Target="../media/image30.svg"/><Relationship Id="rId10" Type="http://schemas.openxmlformats.org/officeDocument/2006/relationships/image" Target="../media/image9.png"/><Relationship Id="rId4" Type="http://schemas.openxmlformats.org/officeDocument/2006/relationships/image" Target="../media/image2.png"/><Relationship Id="rId9" Type="http://schemas.openxmlformats.org/officeDocument/2006/relationships/image" Target="../media/image14.svg"/><Relationship Id="rId1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BB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619961" y="829644"/>
            <a:ext cx="2837955" cy="1439617"/>
          </a:xfrm>
          <a:custGeom>
            <a:avLst/>
            <a:gdLst/>
            <a:ahLst/>
            <a:cxnLst/>
            <a:rect l="l" t="t" r="r" b="b"/>
            <a:pathLst>
              <a:path w="2837955" h="1439617">
                <a:moveTo>
                  <a:pt x="0" y="0"/>
                </a:moveTo>
                <a:lnTo>
                  <a:pt x="2837955" y="0"/>
                </a:lnTo>
                <a:lnTo>
                  <a:pt x="2837955" y="1439618"/>
                </a:lnTo>
                <a:lnTo>
                  <a:pt x="0" y="14396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2228164" y="950261"/>
            <a:ext cx="838459" cy="1074948"/>
          </a:xfrm>
          <a:custGeom>
            <a:avLst/>
            <a:gdLst/>
            <a:ahLst/>
            <a:cxnLst/>
            <a:rect l="l" t="t" r="r" b="b"/>
            <a:pathLst>
              <a:path w="838459" h="1074948">
                <a:moveTo>
                  <a:pt x="838459" y="0"/>
                </a:moveTo>
                <a:lnTo>
                  <a:pt x="0" y="0"/>
                </a:lnTo>
                <a:lnTo>
                  <a:pt x="0" y="1074948"/>
                </a:lnTo>
                <a:lnTo>
                  <a:pt x="838459" y="1074948"/>
                </a:lnTo>
                <a:lnTo>
                  <a:pt x="838459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2019649" y="1048772"/>
            <a:ext cx="3829107" cy="1274048"/>
          </a:xfrm>
          <a:custGeom>
            <a:avLst/>
            <a:gdLst/>
            <a:ahLst/>
            <a:cxnLst/>
            <a:rect l="l" t="t" r="r" b="b"/>
            <a:pathLst>
              <a:path w="3829107" h="1274048">
                <a:moveTo>
                  <a:pt x="0" y="0"/>
                </a:moveTo>
                <a:lnTo>
                  <a:pt x="3829107" y="0"/>
                </a:lnTo>
                <a:lnTo>
                  <a:pt x="3829107" y="1274048"/>
                </a:lnTo>
                <a:lnTo>
                  <a:pt x="0" y="127404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H="1">
            <a:off x="6426886" y="4306765"/>
            <a:ext cx="449693" cy="966138"/>
          </a:xfrm>
          <a:custGeom>
            <a:avLst/>
            <a:gdLst/>
            <a:ahLst/>
            <a:cxnLst/>
            <a:rect l="l" t="t" r="r" b="b"/>
            <a:pathLst>
              <a:path w="449693" h="966138">
                <a:moveTo>
                  <a:pt x="449693" y="0"/>
                </a:moveTo>
                <a:lnTo>
                  <a:pt x="0" y="0"/>
                </a:lnTo>
                <a:lnTo>
                  <a:pt x="0" y="966138"/>
                </a:lnTo>
                <a:lnTo>
                  <a:pt x="449693" y="966138"/>
                </a:lnTo>
                <a:lnTo>
                  <a:pt x="449693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5848756" y="4742659"/>
            <a:ext cx="1910487" cy="1434602"/>
          </a:xfrm>
          <a:custGeom>
            <a:avLst/>
            <a:gdLst/>
            <a:ahLst/>
            <a:cxnLst/>
            <a:rect l="l" t="t" r="r" b="b"/>
            <a:pathLst>
              <a:path w="1910487" h="1434602">
                <a:moveTo>
                  <a:pt x="0" y="0"/>
                </a:moveTo>
                <a:lnTo>
                  <a:pt x="1910488" y="0"/>
                </a:lnTo>
                <a:lnTo>
                  <a:pt x="1910488" y="1434602"/>
                </a:lnTo>
                <a:lnTo>
                  <a:pt x="0" y="143460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2011837">
            <a:off x="-756000" y="5266087"/>
            <a:ext cx="3024000" cy="2144291"/>
          </a:xfrm>
          <a:custGeom>
            <a:avLst/>
            <a:gdLst/>
            <a:ahLst/>
            <a:cxnLst/>
            <a:rect l="l" t="t" r="r" b="b"/>
            <a:pathLst>
              <a:path w="3024000" h="2144291">
                <a:moveTo>
                  <a:pt x="0" y="0"/>
                </a:moveTo>
                <a:lnTo>
                  <a:pt x="3024000" y="0"/>
                </a:lnTo>
                <a:lnTo>
                  <a:pt x="3024000" y="2144291"/>
                </a:lnTo>
                <a:lnTo>
                  <a:pt x="0" y="214429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=""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5669800" y="776086"/>
            <a:ext cx="3049119" cy="1546735"/>
          </a:xfrm>
          <a:custGeom>
            <a:avLst/>
            <a:gdLst/>
            <a:ahLst/>
            <a:cxnLst/>
            <a:rect l="l" t="t" r="r" b="b"/>
            <a:pathLst>
              <a:path w="3049119" h="1546735">
                <a:moveTo>
                  <a:pt x="0" y="0"/>
                </a:moveTo>
                <a:lnTo>
                  <a:pt x="3049118" y="0"/>
                </a:lnTo>
                <a:lnTo>
                  <a:pt x="3049118" y="1546734"/>
                </a:lnTo>
                <a:lnTo>
                  <a:pt x="0" y="15467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4291932" y="247503"/>
            <a:ext cx="1885185" cy="2077859"/>
          </a:xfrm>
          <a:custGeom>
            <a:avLst/>
            <a:gdLst/>
            <a:ahLst/>
            <a:cxnLst/>
            <a:rect l="l" t="t" r="r" b="b"/>
            <a:pathLst>
              <a:path w="1885185" h="2077859">
                <a:moveTo>
                  <a:pt x="0" y="0"/>
                </a:moveTo>
                <a:lnTo>
                  <a:pt x="1885185" y="0"/>
                </a:lnTo>
                <a:lnTo>
                  <a:pt x="1885185" y="2077859"/>
                </a:lnTo>
                <a:lnTo>
                  <a:pt x="0" y="2077859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=""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4903504" y="8210325"/>
            <a:ext cx="3499695" cy="2589774"/>
          </a:xfrm>
          <a:custGeom>
            <a:avLst/>
            <a:gdLst/>
            <a:ahLst/>
            <a:cxnLst/>
            <a:rect l="l" t="t" r="r" b="b"/>
            <a:pathLst>
              <a:path w="3499695" h="2589774">
                <a:moveTo>
                  <a:pt x="0" y="0"/>
                </a:moveTo>
                <a:lnTo>
                  <a:pt x="3499695" y="0"/>
                </a:lnTo>
                <a:lnTo>
                  <a:pt x="3499695" y="2589774"/>
                </a:lnTo>
                <a:lnTo>
                  <a:pt x="0" y="2589774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=""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1107471">
            <a:off x="-495671" y="1957855"/>
            <a:ext cx="1522470" cy="2492139"/>
          </a:xfrm>
          <a:custGeom>
            <a:avLst/>
            <a:gdLst/>
            <a:ahLst/>
            <a:cxnLst/>
            <a:rect l="l" t="t" r="r" b="b"/>
            <a:pathLst>
              <a:path w="1522470" h="2492139">
                <a:moveTo>
                  <a:pt x="0" y="0"/>
                </a:moveTo>
                <a:lnTo>
                  <a:pt x="1522470" y="0"/>
                </a:lnTo>
                <a:lnTo>
                  <a:pt x="1522470" y="2492138"/>
                </a:lnTo>
                <a:lnTo>
                  <a:pt x="0" y="2492138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=""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-10114811">
            <a:off x="5302559" y="2480458"/>
            <a:ext cx="2878422" cy="2041063"/>
          </a:xfrm>
          <a:custGeom>
            <a:avLst/>
            <a:gdLst/>
            <a:ahLst/>
            <a:cxnLst/>
            <a:rect l="l" t="t" r="r" b="b"/>
            <a:pathLst>
              <a:path w="2878422" h="2041063">
                <a:moveTo>
                  <a:pt x="0" y="0"/>
                </a:moveTo>
                <a:lnTo>
                  <a:pt x="2878422" y="0"/>
                </a:lnTo>
                <a:lnTo>
                  <a:pt x="2878422" y="2041063"/>
                </a:lnTo>
                <a:lnTo>
                  <a:pt x="0" y="204106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=""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rot="3814440">
            <a:off x="2281247" y="8439013"/>
            <a:ext cx="2647817" cy="2450434"/>
          </a:xfrm>
          <a:custGeom>
            <a:avLst/>
            <a:gdLst/>
            <a:ahLst/>
            <a:cxnLst/>
            <a:rect l="l" t="t" r="r" b="b"/>
            <a:pathLst>
              <a:path w="2647817" h="2450434">
                <a:moveTo>
                  <a:pt x="0" y="0"/>
                </a:moveTo>
                <a:lnTo>
                  <a:pt x="2647817" y="0"/>
                </a:lnTo>
                <a:lnTo>
                  <a:pt x="2647817" y="2450434"/>
                </a:lnTo>
                <a:lnTo>
                  <a:pt x="0" y="2450434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=""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-1369614" y="7561436"/>
            <a:ext cx="4251229" cy="3238663"/>
          </a:xfrm>
          <a:custGeom>
            <a:avLst/>
            <a:gdLst/>
            <a:ahLst/>
            <a:cxnLst/>
            <a:rect l="l" t="t" r="r" b="b"/>
            <a:pathLst>
              <a:path w="4251229" h="3238663">
                <a:moveTo>
                  <a:pt x="0" y="0"/>
                </a:moveTo>
                <a:lnTo>
                  <a:pt x="4251228" y="0"/>
                </a:lnTo>
                <a:lnTo>
                  <a:pt x="4251228" y="3238663"/>
                </a:lnTo>
                <a:lnTo>
                  <a:pt x="0" y="3238663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=""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406235" y="6908026"/>
            <a:ext cx="600803" cy="761386"/>
          </a:xfrm>
          <a:custGeom>
            <a:avLst/>
            <a:gdLst/>
            <a:ahLst/>
            <a:cxnLst/>
            <a:rect l="l" t="t" r="r" b="b"/>
            <a:pathLst>
              <a:path w="600803" h="761386">
                <a:moveTo>
                  <a:pt x="0" y="0"/>
                </a:moveTo>
                <a:lnTo>
                  <a:pt x="600803" y="0"/>
                </a:lnTo>
                <a:lnTo>
                  <a:pt x="600803" y="761386"/>
                </a:lnTo>
                <a:lnTo>
                  <a:pt x="0" y="761386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="" xmlns:asvg="http://schemas.microsoft.com/office/drawing/2016/SVG/main" r:embed="rId25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-1026226" y="4014902"/>
            <a:ext cx="2602101" cy="1031378"/>
          </a:xfrm>
          <a:custGeom>
            <a:avLst/>
            <a:gdLst/>
            <a:ahLst/>
            <a:cxnLst/>
            <a:rect l="l" t="t" r="r" b="b"/>
            <a:pathLst>
              <a:path w="2602101" h="1031378">
                <a:moveTo>
                  <a:pt x="0" y="0"/>
                </a:moveTo>
                <a:lnTo>
                  <a:pt x="2602101" y="0"/>
                </a:lnTo>
                <a:lnTo>
                  <a:pt x="2602101" y="1031378"/>
                </a:lnTo>
                <a:lnTo>
                  <a:pt x="0" y="1031378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="" xmlns:asvg="http://schemas.microsoft.com/office/drawing/2016/SVG/main" r:embed="rId27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966707" y="4742659"/>
            <a:ext cx="609168" cy="464075"/>
          </a:xfrm>
          <a:custGeom>
            <a:avLst/>
            <a:gdLst/>
            <a:ahLst/>
            <a:cxnLst/>
            <a:rect l="l" t="t" r="r" b="b"/>
            <a:pathLst>
              <a:path w="609168" h="464075">
                <a:moveTo>
                  <a:pt x="0" y="0"/>
                </a:moveTo>
                <a:lnTo>
                  <a:pt x="609168" y="0"/>
                </a:lnTo>
                <a:lnTo>
                  <a:pt x="609168" y="464075"/>
                </a:lnTo>
                <a:lnTo>
                  <a:pt x="0" y="464075"/>
                </a:lnTo>
                <a:lnTo>
                  <a:pt x="0" y="0"/>
                </a:lnTo>
                <a:close/>
              </a:path>
            </a:pathLst>
          </a:custGeom>
          <a:blipFill>
            <a:blip r:embed="rId28">
              <a:extLst>
                <a:ext uri="{96DAC541-7B7A-43D3-8B79-37D633B846F1}">
                  <asvg:svgBlip xmlns="" xmlns:asvg="http://schemas.microsoft.com/office/drawing/2016/SVG/main" r:embed="rId29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 flipH="1">
            <a:off x="1680614" y="1346383"/>
            <a:ext cx="761621" cy="976437"/>
          </a:xfrm>
          <a:custGeom>
            <a:avLst/>
            <a:gdLst/>
            <a:ahLst/>
            <a:cxnLst/>
            <a:rect l="l" t="t" r="r" b="b"/>
            <a:pathLst>
              <a:path w="761621" h="976437">
                <a:moveTo>
                  <a:pt x="761621" y="0"/>
                </a:moveTo>
                <a:lnTo>
                  <a:pt x="0" y="0"/>
                </a:lnTo>
                <a:lnTo>
                  <a:pt x="0" y="976437"/>
                </a:lnTo>
                <a:lnTo>
                  <a:pt x="761621" y="976437"/>
                </a:lnTo>
                <a:lnTo>
                  <a:pt x="761621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1407398" y="1839036"/>
            <a:ext cx="482802" cy="444178"/>
          </a:xfrm>
          <a:custGeom>
            <a:avLst/>
            <a:gdLst/>
            <a:ahLst/>
            <a:cxnLst/>
            <a:rect l="l" t="t" r="r" b="b"/>
            <a:pathLst>
              <a:path w="482802" h="444178">
                <a:moveTo>
                  <a:pt x="0" y="0"/>
                </a:moveTo>
                <a:lnTo>
                  <a:pt x="482802" y="0"/>
                </a:lnTo>
                <a:lnTo>
                  <a:pt x="482802" y="444177"/>
                </a:lnTo>
                <a:lnTo>
                  <a:pt x="0" y="444177"/>
                </a:lnTo>
                <a:lnTo>
                  <a:pt x="0" y="0"/>
                </a:lnTo>
                <a:close/>
              </a:path>
            </a:pathLst>
          </a:custGeom>
          <a:blipFill>
            <a:blip r:embed="rId30">
              <a:extLst>
                <a:ext uri="{96DAC541-7B7A-43D3-8B79-37D633B846F1}">
                  <asvg:svgBlip xmlns="" xmlns:asvg="http://schemas.microsoft.com/office/drawing/2016/SVG/main" r:embed="rId31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507531" y="1182995"/>
            <a:ext cx="847288" cy="1086267"/>
          </a:xfrm>
          <a:custGeom>
            <a:avLst/>
            <a:gdLst/>
            <a:ahLst/>
            <a:cxnLst/>
            <a:rect l="l" t="t" r="r" b="b"/>
            <a:pathLst>
              <a:path w="847288" h="1086267">
                <a:moveTo>
                  <a:pt x="0" y="0"/>
                </a:moveTo>
                <a:lnTo>
                  <a:pt x="847288" y="0"/>
                </a:lnTo>
                <a:lnTo>
                  <a:pt x="847288" y="1086267"/>
                </a:lnTo>
                <a:lnTo>
                  <a:pt x="0" y="108626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 flipH="1">
            <a:off x="103946" y="4970576"/>
            <a:ext cx="602691" cy="459141"/>
          </a:xfrm>
          <a:custGeom>
            <a:avLst/>
            <a:gdLst/>
            <a:ahLst/>
            <a:cxnLst/>
            <a:rect l="l" t="t" r="r" b="b"/>
            <a:pathLst>
              <a:path w="602691" h="459141">
                <a:moveTo>
                  <a:pt x="602691" y="0"/>
                </a:moveTo>
                <a:lnTo>
                  <a:pt x="0" y="0"/>
                </a:lnTo>
                <a:lnTo>
                  <a:pt x="0" y="459141"/>
                </a:lnTo>
                <a:lnTo>
                  <a:pt x="602691" y="459141"/>
                </a:lnTo>
                <a:lnTo>
                  <a:pt x="602691" y="0"/>
                </a:lnTo>
                <a:close/>
              </a:path>
            </a:pathLst>
          </a:custGeom>
          <a:blipFill>
            <a:blip r:embed="rId28">
              <a:extLst>
                <a:ext uri="{96DAC541-7B7A-43D3-8B79-37D633B846F1}">
                  <asvg:svgBlip xmlns="" xmlns:asvg="http://schemas.microsoft.com/office/drawing/2016/SVG/main" r:embed="rId29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 flipH="1">
            <a:off x="5992820" y="9014233"/>
            <a:ext cx="313026" cy="945958"/>
          </a:xfrm>
          <a:custGeom>
            <a:avLst/>
            <a:gdLst/>
            <a:ahLst/>
            <a:cxnLst/>
            <a:rect l="l" t="t" r="r" b="b"/>
            <a:pathLst>
              <a:path w="313026" h="945958">
                <a:moveTo>
                  <a:pt x="313026" y="0"/>
                </a:moveTo>
                <a:lnTo>
                  <a:pt x="0" y="0"/>
                </a:lnTo>
                <a:lnTo>
                  <a:pt x="0" y="945958"/>
                </a:lnTo>
                <a:lnTo>
                  <a:pt x="313026" y="945958"/>
                </a:lnTo>
                <a:lnTo>
                  <a:pt x="313026" y="0"/>
                </a:lnTo>
                <a:close/>
              </a:path>
            </a:pathLst>
          </a:custGeom>
          <a:blipFill>
            <a:blip r:embed="rId32">
              <a:extLst>
                <a:ext uri="{96DAC541-7B7A-43D3-8B79-37D633B846F1}">
                  <asvg:svgBlip xmlns="" xmlns:asvg="http://schemas.microsoft.com/office/drawing/2016/SVG/main" r:embed="rId33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 flipH="1">
            <a:off x="1575875" y="2269262"/>
            <a:ext cx="356696" cy="227637"/>
          </a:xfrm>
          <a:custGeom>
            <a:avLst/>
            <a:gdLst/>
            <a:ahLst/>
            <a:cxnLst/>
            <a:rect l="l" t="t" r="r" b="b"/>
            <a:pathLst>
              <a:path w="356696" h="227637">
                <a:moveTo>
                  <a:pt x="356696" y="0"/>
                </a:moveTo>
                <a:lnTo>
                  <a:pt x="0" y="0"/>
                </a:lnTo>
                <a:lnTo>
                  <a:pt x="0" y="227636"/>
                </a:lnTo>
                <a:lnTo>
                  <a:pt x="356696" y="227636"/>
                </a:lnTo>
                <a:lnTo>
                  <a:pt x="356696" y="0"/>
                </a:lnTo>
                <a:close/>
              </a:path>
            </a:pathLst>
          </a:custGeom>
          <a:blipFill>
            <a:blip r:embed="rId34">
              <a:extLst>
                <a:ext uri="{96DAC541-7B7A-43D3-8B79-37D633B846F1}">
                  <asvg:svgBlip xmlns="" xmlns:asvg="http://schemas.microsoft.com/office/drawing/2016/SVG/main" r:embed="rId35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406235" y="2155443"/>
            <a:ext cx="356696" cy="227637"/>
          </a:xfrm>
          <a:custGeom>
            <a:avLst/>
            <a:gdLst/>
            <a:ahLst/>
            <a:cxnLst/>
            <a:rect l="l" t="t" r="r" b="b"/>
            <a:pathLst>
              <a:path w="356696" h="227637">
                <a:moveTo>
                  <a:pt x="0" y="0"/>
                </a:moveTo>
                <a:lnTo>
                  <a:pt x="356696" y="0"/>
                </a:lnTo>
                <a:lnTo>
                  <a:pt x="356696" y="227637"/>
                </a:lnTo>
                <a:lnTo>
                  <a:pt x="0" y="227637"/>
                </a:lnTo>
                <a:lnTo>
                  <a:pt x="0" y="0"/>
                </a:lnTo>
                <a:close/>
              </a:path>
            </a:pathLst>
          </a:custGeom>
          <a:blipFill>
            <a:blip r:embed="rId34">
              <a:extLst>
                <a:ext uri="{96DAC541-7B7A-43D3-8B79-37D633B846F1}">
                  <asvg:svgBlip xmlns="" xmlns:asvg="http://schemas.microsoft.com/office/drawing/2016/SVG/main" r:embed="rId35"/>
                </a:ext>
              </a:extLst>
            </a:blip>
            <a:stretch>
              <a:fillRect/>
            </a:stretch>
          </a:blipFill>
        </p:spPr>
      </p:sp>
      <p:sp>
        <p:nvSpPr>
          <p:cNvPr id="25" name="TextBox 25"/>
          <p:cNvSpPr txBox="1"/>
          <p:nvPr/>
        </p:nvSpPr>
        <p:spPr>
          <a:xfrm>
            <a:off x="1657298" y="4026902"/>
            <a:ext cx="5512568" cy="51039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99"/>
              </a:lnSpc>
            </a:pPr>
            <a:endParaRPr dirty="0"/>
          </a:p>
          <a:p>
            <a:pPr algn="l">
              <a:lnSpc>
                <a:spcPts val="2639"/>
              </a:lnSpc>
            </a:pPr>
            <a:r>
              <a:rPr lang="en-US" sz="2199" b="1" spc="21" dirty="0">
                <a:solidFill>
                  <a:srgbClr val="1E5D3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Student Name &amp; ID:</a:t>
            </a:r>
          </a:p>
          <a:p>
            <a:pPr algn="l">
              <a:lnSpc>
                <a:spcPts val="2639"/>
              </a:lnSpc>
            </a:pPr>
            <a:endParaRPr lang="en-US" sz="2199" b="1" spc="21" dirty="0">
              <a:solidFill>
                <a:srgbClr val="1E5D39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algn="l">
              <a:lnSpc>
                <a:spcPts val="2519"/>
              </a:lnSpc>
            </a:pPr>
            <a:r>
              <a:rPr lang="en-US" sz="2099" spc="20" dirty="0">
                <a:solidFill>
                  <a:srgbClr val="1E5D39"/>
                </a:solidFill>
                <a:latin typeface="DM Sans"/>
                <a:ea typeface="DM Sans"/>
                <a:cs typeface="DM Sans"/>
                <a:sym typeface="DM Sans"/>
              </a:rPr>
              <a:t>1. </a:t>
            </a:r>
            <a:r>
              <a:rPr lang="en-US" sz="2099" b="1" spc="20" dirty="0">
                <a:solidFill>
                  <a:srgbClr val="1E5D39"/>
                </a:solidFill>
                <a:latin typeface="DM Sans Bold"/>
                <a:ea typeface="DM Sans Bold"/>
                <a:cs typeface="DM Sans Bold"/>
                <a:sym typeface="DM Sans Bold"/>
              </a:rPr>
              <a:t>Khalid Bin Zia - 1430041042</a:t>
            </a:r>
          </a:p>
          <a:p>
            <a:pPr algn="l">
              <a:lnSpc>
                <a:spcPts val="2519"/>
              </a:lnSpc>
            </a:pPr>
            <a:endParaRPr lang="en-US" sz="2099" b="1" spc="20" dirty="0">
              <a:solidFill>
                <a:srgbClr val="1E5D39"/>
              </a:solidFill>
              <a:latin typeface="DM Sans Bold"/>
              <a:ea typeface="DM Sans Bold"/>
              <a:cs typeface="DM Sans Bold"/>
              <a:sym typeface="DM Sans Bold"/>
            </a:endParaRPr>
          </a:p>
          <a:p>
            <a:pPr algn="l">
              <a:lnSpc>
                <a:spcPts val="2519"/>
              </a:lnSpc>
            </a:pPr>
            <a:r>
              <a:rPr lang="en-US" sz="2099" b="1" spc="20" dirty="0">
                <a:solidFill>
                  <a:srgbClr val="1E5D39"/>
                </a:solidFill>
                <a:latin typeface="DM Sans Bold"/>
                <a:ea typeface="DM Sans Bold"/>
                <a:cs typeface="DM Sans Bold"/>
                <a:sym typeface="DM Sans Bold"/>
              </a:rPr>
              <a:t>2. </a:t>
            </a:r>
            <a:r>
              <a:rPr lang="en-US" sz="2099" b="1" spc="20" dirty="0" err="1">
                <a:solidFill>
                  <a:srgbClr val="1E5D39"/>
                </a:solidFill>
                <a:latin typeface="DM Sans Bold"/>
                <a:ea typeface="DM Sans Bold"/>
                <a:cs typeface="DM Sans Bold"/>
                <a:sym typeface="DM Sans Bold"/>
              </a:rPr>
              <a:t>Samin</a:t>
            </a:r>
            <a:r>
              <a:rPr lang="en-US" sz="2099" b="1" spc="20" dirty="0">
                <a:solidFill>
                  <a:srgbClr val="1E5D39"/>
                </a:solidFill>
                <a:latin typeface="DM Sans Bold"/>
                <a:ea typeface="DM Sans Bold"/>
                <a:cs typeface="DM Sans Bold"/>
                <a:sym typeface="DM Sans Bold"/>
              </a:rPr>
              <a:t> Shams Ahmed - 2014112042</a:t>
            </a:r>
          </a:p>
          <a:p>
            <a:pPr algn="l">
              <a:lnSpc>
                <a:spcPts val="2519"/>
              </a:lnSpc>
            </a:pPr>
            <a:endParaRPr lang="en-US" sz="2099" b="1" spc="20" dirty="0">
              <a:solidFill>
                <a:srgbClr val="1E5D39"/>
              </a:solidFill>
              <a:latin typeface="DM Sans Bold"/>
              <a:ea typeface="DM Sans Bold"/>
              <a:cs typeface="DM Sans Bold"/>
              <a:sym typeface="DM Sans Bold"/>
            </a:endParaRPr>
          </a:p>
          <a:p>
            <a:pPr algn="l">
              <a:lnSpc>
                <a:spcPts val="2519"/>
              </a:lnSpc>
            </a:pPr>
            <a:r>
              <a:rPr lang="en-US" sz="2099" b="1" spc="20" dirty="0">
                <a:solidFill>
                  <a:srgbClr val="1E5D39"/>
                </a:solidFill>
                <a:latin typeface="DM Sans Bold"/>
                <a:ea typeface="DM Sans Bold"/>
                <a:cs typeface="DM Sans Bold"/>
                <a:sym typeface="DM Sans Bold"/>
              </a:rPr>
              <a:t>3. </a:t>
            </a:r>
            <a:r>
              <a:rPr lang="en-US" sz="2099" b="1" spc="20" dirty="0" err="1">
                <a:solidFill>
                  <a:srgbClr val="1E5D39"/>
                </a:solidFill>
                <a:latin typeface="DM Sans Bold"/>
                <a:ea typeface="DM Sans Bold"/>
                <a:cs typeface="DM Sans Bold"/>
                <a:sym typeface="DM Sans Bold"/>
              </a:rPr>
              <a:t>Kazi</a:t>
            </a:r>
            <a:r>
              <a:rPr lang="en-US" sz="2099" b="1" spc="20" dirty="0">
                <a:solidFill>
                  <a:srgbClr val="1E5D39"/>
                </a:solidFill>
                <a:latin typeface="DM Sans Bold"/>
                <a:ea typeface="DM Sans Bold"/>
                <a:cs typeface="DM Sans Bold"/>
                <a:sym typeface="DM Sans Bold"/>
              </a:rPr>
              <a:t> </a:t>
            </a:r>
            <a:r>
              <a:rPr lang="en-US" sz="2099" b="1" spc="20" dirty="0" err="1">
                <a:solidFill>
                  <a:srgbClr val="1E5D39"/>
                </a:solidFill>
                <a:latin typeface="DM Sans Bold"/>
                <a:ea typeface="DM Sans Bold"/>
                <a:cs typeface="DM Sans Bold"/>
                <a:sym typeface="DM Sans Bold"/>
              </a:rPr>
              <a:t>Minhaz</a:t>
            </a:r>
            <a:r>
              <a:rPr lang="en-US" sz="2099" b="1" spc="20" dirty="0">
                <a:solidFill>
                  <a:srgbClr val="1E5D39"/>
                </a:solidFill>
                <a:latin typeface="DM Sans Bold"/>
                <a:ea typeface="DM Sans Bold"/>
                <a:cs typeface="DM Sans Bold"/>
                <a:sym typeface="DM Sans Bold"/>
              </a:rPr>
              <a:t> Uddin Sami </a:t>
            </a:r>
            <a:r>
              <a:rPr lang="en-US" sz="2099" b="1" spc="20" dirty="0" smtClean="0">
                <a:solidFill>
                  <a:srgbClr val="1E5D39"/>
                </a:solidFill>
                <a:latin typeface="DM Sans Bold"/>
                <a:ea typeface="DM Sans Bold"/>
                <a:cs typeface="DM Sans Bold"/>
                <a:sym typeface="DM Sans Bold"/>
              </a:rPr>
              <a:t>– 2031733642</a:t>
            </a:r>
          </a:p>
          <a:p>
            <a:pPr algn="l">
              <a:lnSpc>
                <a:spcPts val="2519"/>
              </a:lnSpc>
            </a:pPr>
            <a:endParaRPr lang="en-US" sz="2099" b="1" spc="20" dirty="0">
              <a:solidFill>
                <a:srgbClr val="1E5D39"/>
              </a:solidFill>
              <a:latin typeface="DM Sans Bold"/>
              <a:ea typeface="DM Sans Bold"/>
              <a:cs typeface="DM Sans Bold"/>
              <a:sym typeface="DM Sans Bold"/>
            </a:endParaRPr>
          </a:p>
          <a:p>
            <a:pPr algn="l">
              <a:lnSpc>
                <a:spcPts val="2519"/>
              </a:lnSpc>
            </a:pPr>
            <a:r>
              <a:rPr lang="en-US" sz="2099" b="1" spc="20" dirty="0" smtClean="0">
                <a:solidFill>
                  <a:srgbClr val="1E5D39"/>
                </a:solidFill>
                <a:latin typeface="DM Sans Bold"/>
                <a:ea typeface="DM Sans Bold"/>
                <a:cs typeface="DM Sans Bold"/>
                <a:sym typeface="DM Sans Bold"/>
              </a:rPr>
              <a:t>SUBMITTED TO :</a:t>
            </a:r>
          </a:p>
          <a:p>
            <a:pPr algn="l">
              <a:lnSpc>
                <a:spcPts val="2519"/>
              </a:lnSpc>
            </a:pPr>
            <a:r>
              <a:rPr lang="en-US" sz="2099" b="1" spc="20" dirty="0" smtClean="0">
                <a:solidFill>
                  <a:srgbClr val="1E5D39"/>
                </a:solidFill>
                <a:latin typeface="DM Sans Bold"/>
                <a:ea typeface="DM Sans Bold"/>
                <a:cs typeface="DM Sans Bold"/>
                <a:sym typeface="DM Sans Bold"/>
              </a:rPr>
              <a:t>MOHAMMAD SHIFAT-E-RABBI</a:t>
            </a:r>
          </a:p>
          <a:p>
            <a:pPr algn="l">
              <a:lnSpc>
                <a:spcPts val="2519"/>
              </a:lnSpc>
            </a:pPr>
            <a:r>
              <a:rPr lang="en-US" sz="2099" b="1" spc="20" dirty="0" smtClean="0">
                <a:solidFill>
                  <a:srgbClr val="1E5D39"/>
                </a:solidFill>
                <a:latin typeface="DM Sans Bold"/>
                <a:ea typeface="DM Sans Bold"/>
                <a:cs typeface="DM Sans Bold"/>
                <a:sym typeface="DM Sans Bold"/>
              </a:rPr>
              <a:t>ASSISTANT PROFESSOR</a:t>
            </a:r>
          </a:p>
          <a:p>
            <a:pPr algn="l">
              <a:lnSpc>
                <a:spcPts val="2519"/>
              </a:lnSpc>
            </a:pPr>
            <a:r>
              <a:rPr lang="en-US" sz="2099" b="1" spc="20" dirty="0" smtClean="0">
                <a:solidFill>
                  <a:srgbClr val="1E5D39"/>
                </a:solidFill>
                <a:latin typeface="DM Sans Bold"/>
                <a:ea typeface="DM Sans Bold"/>
                <a:cs typeface="DM Sans Bold"/>
                <a:sym typeface="DM Sans Bold"/>
              </a:rPr>
              <a:t>NORTH SOUTH UNIVERSITY </a:t>
            </a:r>
            <a:endParaRPr lang="en-US" sz="2099" b="1" spc="20" dirty="0">
              <a:solidFill>
                <a:srgbClr val="1E5D39"/>
              </a:solidFill>
              <a:latin typeface="DM Sans Bold"/>
              <a:ea typeface="DM Sans Bold"/>
              <a:cs typeface="DM Sans Bold"/>
              <a:sym typeface="DM Sans Bold"/>
            </a:endParaRPr>
          </a:p>
          <a:p>
            <a:pPr algn="ctr">
              <a:lnSpc>
                <a:spcPts val="2399"/>
              </a:lnSpc>
            </a:pPr>
            <a:endParaRPr lang="en-US" sz="2099" b="1" spc="20" dirty="0">
              <a:solidFill>
                <a:srgbClr val="1E5D39"/>
              </a:solidFill>
              <a:latin typeface="DM Sans Bold"/>
              <a:ea typeface="DM Sans Bold"/>
              <a:cs typeface="DM Sans Bold"/>
              <a:sym typeface="DM Sans Bold"/>
            </a:endParaRPr>
          </a:p>
          <a:p>
            <a:pPr algn="ctr">
              <a:lnSpc>
                <a:spcPts val="2399"/>
              </a:lnSpc>
            </a:pPr>
            <a:endParaRPr lang="en-US" sz="2099" b="1" spc="20" dirty="0">
              <a:solidFill>
                <a:srgbClr val="1E5D39"/>
              </a:solidFill>
              <a:latin typeface="DM Sans Bold"/>
              <a:ea typeface="DM Sans Bold"/>
              <a:cs typeface="DM Sans Bold"/>
              <a:sym typeface="DM Sans Bold"/>
            </a:endParaRPr>
          </a:p>
          <a:p>
            <a:pPr algn="ctr">
              <a:lnSpc>
                <a:spcPts val="2399"/>
              </a:lnSpc>
            </a:pPr>
            <a:endParaRPr lang="en-US" sz="2099" b="1" spc="20" dirty="0">
              <a:solidFill>
                <a:srgbClr val="1E5D39"/>
              </a:solidFill>
              <a:latin typeface="DM Sans Bold"/>
              <a:ea typeface="DM Sans Bold"/>
              <a:cs typeface="DM Sans Bold"/>
              <a:sym typeface="DM Sans Bold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736854" y="3215239"/>
            <a:ext cx="6394698" cy="581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99"/>
              </a:lnSpc>
            </a:pPr>
            <a:r>
              <a:rPr lang="en-US" sz="1999" b="1" spc="19" dirty="0">
                <a:solidFill>
                  <a:srgbClr val="1E5D3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Adventure Quest: </a:t>
            </a:r>
          </a:p>
          <a:p>
            <a:pPr algn="ctr">
              <a:lnSpc>
                <a:spcPts val="2399"/>
              </a:lnSpc>
              <a:spcBef>
                <a:spcPct val="0"/>
              </a:spcBef>
            </a:pPr>
            <a:r>
              <a:rPr lang="en-US" sz="1999" b="1" spc="19" dirty="0">
                <a:solidFill>
                  <a:srgbClr val="1E5D3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Dynamic Decision-Making Using Factor Graphs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BB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619961" y="829644"/>
            <a:ext cx="2837955" cy="1439617"/>
          </a:xfrm>
          <a:custGeom>
            <a:avLst/>
            <a:gdLst/>
            <a:ahLst/>
            <a:cxnLst/>
            <a:rect l="l" t="t" r="r" b="b"/>
            <a:pathLst>
              <a:path w="2837955" h="1439617">
                <a:moveTo>
                  <a:pt x="0" y="0"/>
                </a:moveTo>
                <a:lnTo>
                  <a:pt x="2837955" y="0"/>
                </a:lnTo>
                <a:lnTo>
                  <a:pt x="2837955" y="1439618"/>
                </a:lnTo>
                <a:lnTo>
                  <a:pt x="0" y="14396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2228164" y="950261"/>
            <a:ext cx="838459" cy="1074948"/>
          </a:xfrm>
          <a:custGeom>
            <a:avLst/>
            <a:gdLst/>
            <a:ahLst/>
            <a:cxnLst/>
            <a:rect l="l" t="t" r="r" b="b"/>
            <a:pathLst>
              <a:path w="838459" h="1074948">
                <a:moveTo>
                  <a:pt x="838459" y="0"/>
                </a:moveTo>
                <a:lnTo>
                  <a:pt x="0" y="0"/>
                </a:lnTo>
                <a:lnTo>
                  <a:pt x="0" y="1074948"/>
                </a:lnTo>
                <a:lnTo>
                  <a:pt x="838459" y="1074948"/>
                </a:lnTo>
                <a:lnTo>
                  <a:pt x="838459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2019649" y="1048772"/>
            <a:ext cx="3829107" cy="1274048"/>
          </a:xfrm>
          <a:custGeom>
            <a:avLst/>
            <a:gdLst/>
            <a:ahLst/>
            <a:cxnLst/>
            <a:rect l="l" t="t" r="r" b="b"/>
            <a:pathLst>
              <a:path w="3829107" h="1274048">
                <a:moveTo>
                  <a:pt x="0" y="0"/>
                </a:moveTo>
                <a:lnTo>
                  <a:pt x="3829107" y="0"/>
                </a:lnTo>
                <a:lnTo>
                  <a:pt x="3829107" y="1274048"/>
                </a:lnTo>
                <a:lnTo>
                  <a:pt x="0" y="127404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5669800" y="776086"/>
            <a:ext cx="3049119" cy="1546735"/>
          </a:xfrm>
          <a:custGeom>
            <a:avLst/>
            <a:gdLst/>
            <a:ahLst/>
            <a:cxnLst/>
            <a:rect l="l" t="t" r="r" b="b"/>
            <a:pathLst>
              <a:path w="3049119" h="1546735">
                <a:moveTo>
                  <a:pt x="0" y="0"/>
                </a:moveTo>
                <a:lnTo>
                  <a:pt x="3049118" y="0"/>
                </a:lnTo>
                <a:lnTo>
                  <a:pt x="3049118" y="1546734"/>
                </a:lnTo>
                <a:lnTo>
                  <a:pt x="0" y="15467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4291932" y="247503"/>
            <a:ext cx="1885185" cy="2077859"/>
          </a:xfrm>
          <a:custGeom>
            <a:avLst/>
            <a:gdLst/>
            <a:ahLst/>
            <a:cxnLst/>
            <a:rect l="l" t="t" r="r" b="b"/>
            <a:pathLst>
              <a:path w="1885185" h="2077859">
                <a:moveTo>
                  <a:pt x="0" y="0"/>
                </a:moveTo>
                <a:lnTo>
                  <a:pt x="1885185" y="0"/>
                </a:lnTo>
                <a:lnTo>
                  <a:pt x="1885185" y="2077859"/>
                </a:lnTo>
                <a:lnTo>
                  <a:pt x="0" y="207785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1107471">
            <a:off x="-495671" y="1957855"/>
            <a:ext cx="1522470" cy="2492139"/>
          </a:xfrm>
          <a:custGeom>
            <a:avLst/>
            <a:gdLst/>
            <a:ahLst/>
            <a:cxnLst/>
            <a:rect l="l" t="t" r="r" b="b"/>
            <a:pathLst>
              <a:path w="1522470" h="2492139">
                <a:moveTo>
                  <a:pt x="0" y="0"/>
                </a:moveTo>
                <a:lnTo>
                  <a:pt x="1522470" y="0"/>
                </a:lnTo>
                <a:lnTo>
                  <a:pt x="1522470" y="2492138"/>
                </a:lnTo>
                <a:lnTo>
                  <a:pt x="0" y="249213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10114811">
            <a:off x="5302559" y="2480458"/>
            <a:ext cx="2878422" cy="2041063"/>
          </a:xfrm>
          <a:custGeom>
            <a:avLst/>
            <a:gdLst/>
            <a:ahLst/>
            <a:cxnLst/>
            <a:rect l="l" t="t" r="r" b="b"/>
            <a:pathLst>
              <a:path w="2878422" h="2041063">
                <a:moveTo>
                  <a:pt x="0" y="0"/>
                </a:moveTo>
                <a:lnTo>
                  <a:pt x="2878422" y="0"/>
                </a:lnTo>
                <a:lnTo>
                  <a:pt x="2878422" y="2041063"/>
                </a:lnTo>
                <a:lnTo>
                  <a:pt x="0" y="204106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=""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flipH="1">
            <a:off x="1680614" y="1346383"/>
            <a:ext cx="761621" cy="976437"/>
          </a:xfrm>
          <a:custGeom>
            <a:avLst/>
            <a:gdLst/>
            <a:ahLst/>
            <a:cxnLst/>
            <a:rect l="l" t="t" r="r" b="b"/>
            <a:pathLst>
              <a:path w="761621" h="976437">
                <a:moveTo>
                  <a:pt x="761621" y="0"/>
                </a:moveTo>
                <a:lnTo>
                  <a:pt x="0" y="0"/>
                </a:lnTo>
                <a:lnTo>
                  <a:pt x="0" y="976437"/>
                </a:lnTo>
                <a:lnTo>
                  <a:pt x="761621" y="976437"/>
                </a:lnTo>
                <a:lnTo>
                  <a:pt x="761621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407398" y="1839036"/>
            <a:ext cx="482802" cy="444178"/>
          </a:xfrm>
          <a:custGeom>
            <a:avLst/>
            <a:gdLst/>
            <a:ahLst/>
            <a:cxnLst/>
            <a:rect l="l" t="t" r="r" b="b"/>
            <a:pathLst>
              <a:path w="482802" h="444178">
                <a:moveTo>
                  <a:pt x="0" y="0"/>
                </a:moveTo>
                <a:lnTo>
                  <a:pt x="482802" y="0"/>
                </a:lnTo>
                <a:lnTo>
                  <a:pt x="482802" y="444177"/>
                </a:lnTo>
                <a:lnTo>
                  <a:pt x="0" y="444177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=""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507531" y="1182995"/>
            <a:ext cx="847288" cy="1086267"/>
          </a:xfrm>
          <a:custGeom>
            <a:avLst/>
            <a:gdLst/>
            <a:ahLst/>
            <a:cxnLst/>
            <a:rect l="l" t="t" r="r" b="b"/>
            <a:pathLst>
              <a:path w="847288" h="1086267">
                <a:moveTo>
                  <a:pt x="0" y="0"/>
                </a:moveTo>
                <a:lnTo>
                  <a:pt x="847288" y="0"/>
                </a:lnTo>
                <a:lnTo>
                  <a:pt x="847288" y="1086267"/>
                </a:lnTo>
                <a:lnTo>
                  <a:pt x="0" y="108626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flipH="1">
            <a:off x="1575875" y="2269262"/>
            <a:ext cx="356696" cy="227637"/>
          </a:xfrm>
          <a:custGeom>
            <a:avLst/>
            <a:gdLst/>
            <a:ahLst/>
            <a:cxnLst/>
            <a:rect l="l" t="t" r="r" b="b"/>
            <a:pathLst>
              <a:path w="356696" h="227637">
                <a:moveTo>
                  <a:pt x="356696" y="0"/>
                </a:moveTo>
                <a:lnTo>
                  <a:pt x="0" y="0"/>
                </a:lnTo>
                <a:lnTo>
                  <a:pt x="0" y="227636"/>
                </a:lnTo>
                <a:lnTo>
                  <a:pt x="356696" y="227636"/>
                </a:lnTo>
                <a:lnTo>
                  <a:pt x="356696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=""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406235" y="2155443"/>
            <a:ext cx="356696" cy="227637"/>
          </a:xfrm>
          <a:custGeom>
            <a:avLst/>
            <a:gdLst/>
            <a:ahLst/>
            <a:cxnLst/>
            <a:rect l="l" t="t" r="r" b="b"/>
            <a:pathLst>
              <a:path w="356696" h="227637">
                <a:moveTo>
                  <a:pt x="0" y="0"/>
                </a:moveTo>
                <a:lnTo>
                  <a:pt x="356696" y="0"/>
                </a:lnTo>
                <a:lnTo>
                  <a:pt x="356696" y="227637"/>
                </a:lnTo>
                <a:lnTo>
                  <a:pt x="0" y="227637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=""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584583" y="3510514"/>
            <a:ext cx="5578720" cy="361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99"/>
              </a:lnSpc>
              <a:spcBef>
                <a:spcPct val="0"/>
              </a:spcBef>
            </a:pPr>
            <a:r>
              <a:rPr lang="en-US" sz="2499" b="1" spc="24">
                <a:solidFill>
                  <a:srgbClr val="1E5D3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Future Work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356491" y="5441105"/>
            <a:ext cx="7324212" cy="285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99"/>
              </a:lnSpc>
              <a:spcBef>
                <a:spcPct val="0"/>
              </a:spcBef>
            </a:pPr>
            <a:r>
              <a:rPr lang="en-US" sz="1999" spc="19">
                <a:solidFill>
                  <a:srgbClr val="1E5D39"/>
                </a:solidFill>
                <a:latin typeface="Montserrat"/>
                <a:ea typeface="Montserrat"/>
                <a:cs typeface="Montserrat"/>
                <a:sym typeface="Montserrat"/>
              </a:rPr>
              <a:t>Your paragraph text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69657" y="4471895"/>
            <a:ext cx="5697743" cy="6334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3624" lvl="1" indent="-281812" algn="l">
              <a:lnSpc>
                <a:spcPts val="3132"/>
              </a:lnSpc>
              <a:buFont typeface="Arial"/>
              <a:buChar char="•"/>
            </a:pPr>
            <a:r>
              <a:rPr lang="en-US" sz="2610" b="1" spc="26">
                <a:solidFill>
                  <a:srgbClr val="1E5D39"/>
                </a:solidFill>
                <a:latin typeface="Obra Letra Bold"/>
                <a:ea typeface="Obra Letra Bold"/>
                <a:cs typeface="Obra Letra Bold"/>
                <a:sym typeface="Obra Letra Bold"/>
              </a:rPr>
              <a:t>Enhancements:</a:t>
            </a:r>
          </a:p>
          <a:p>
            <a:pPr marL="520445" lvl="1" indent="-260222" algn="l">
              <a:lnSpc>
                <a:spcPts val="2892"/>
              </a:lnSpc>
              <a:buFont typeface="Arial"/>
              <a:buChar char="•"/>
            </a:pPr>
            <a:r>
              <a:rPr lang="en-US" sz="2410" b="1" spc="24">
                <a:solidFill>
                  <a:srgbClr val="1E5D39"/>
                </a:solidFill>
                <a:latin typeface="Obra Letra Bold"/>
                <a:ea typeface="Obra Letra Bold"/>
                <a:cs typeface="Obra Letra Bold"/>
                <a:sym typeface="Obra Letra Bold"/>
              </a:rPr>
              <a:t>Expand storylines with more choices.</a:t>
            </a:r>
          </a:p>
          <a:p>
            <a:pPr marL="520445" lvl="1" indent="-260222" algn="l">
              <a:lnSpc>
                <a:spcPts val="2892"/>
              </a:lnSpc>
              <a:buFont typeface="Arial"/>
              <a:buChar char="•"/>
            </a:pPr>
            <a:r>
              <a:rPr lang="en-US" sz="2410" b="1" spc="24">
                <a:solidFill>
                  <a:srgbClr val="1E5D39"/>
                </a:solidFill>
                <a:latin typeface="Obra Letra Bold"/>
                <a:ea typeface="Obra Letra Bold"/>
                <a:cs typeface="Obra Letra Bold"/>
                <a:sym typeface="Obra Letra Bold"/>
              </a:rPr>
              <a:t>Introduce advanced AI for deeper decision modeling.</a:t>
            </a:r>
          </a:p>
          <a:p>
            <a:pPr algn="l">
              <a:lnSpc>
                <a:spcPts val="3132"/>
              </a:lnSpc>
            </a:pPr>
            <a:endParaRPr lang="en-US" sz="2410" b="1" spc="24">
              <a:solidFill>
                <a:srgbClr val="1E5D39"/>
              </a:solidFill>
              <a:latin typeface="Obra Letra Bold"/>
              <a:ea typeface="Obra Letra Bold"/>
              <a:cs typeface="Obra Letra Bold"/>
              <a:sym typeface="Obra Letra Bold"/>
            </a:endParaRPr>
          </a:p>
          <a:p>
            <a:pPr algn="l">
              <a:lnSpc>
                <a:spcPts val="3132"/>
              </a:lnSpc>
            </a:pPr>
            <a:endParaRPr lang="en-US" sz="2410" b="1" spc="24">
              <a:solidFill>
                <a:srgbClr val="1E5D39"/>
              </a:solidFill>
              <a:latin typeface="Obra Letra Bold"/>
              <a:ea typeface="Obra Letra Bold"/>
              <a:cs typeface="Obra Letra Bold"/>
              <a:sym typeface="Obra Letra Bold"/>
            </a:endParaRPr>
          </a:p>
          <a:p>
            <a:pPr marL="563624" lvl="1" indent="-281812" algn="l">
              <a:lnSpc>
                <a:spcPts val="3132"/>
              </a:lnSpc>
              <a:buFont typeface="Arial"/>
              <a:buChar char="•"/>
            </a:pPr>
            <a:r>
              <a:rPr lang="en-US" sz="2610" b="1" spc="26">
                <a:solidFill>
                  <a:srgbClr val="1E5D39"/>
                </a:solidFill>
                <a:latin typeface="Obra Letra Bold"/>
                <a:ea typeface="Obra Letra Bold"/>
                <a:cs typeface="Obra Letra Bold"/>
                <a:sym typeface="Obra Letra Bold"/>
              </a:rPr>
              <a:t>Scalability:</a:t>
            </a:r>
          </a:p>
          <a:p>
            <a:pPr marL="520445" lvl="1" indent="-260222" algn="l">
              <a:lnSpc>
                <a:spcPts val="2892"/>
              </a:lnSpc>
              <a:buFont typeface="Arial"/>
              <a:buChar char="•"/>
            </a:pPr>
            <a:r>
              <a:rPr lang="en-US" sz="2410" b="1" spc="24">
                <a:solidFill>
                  <a:srgbClr val="1E5D39"/>
                </a:solidFill>
                <a:latin typeface="Obra Letra Bold"/>
                <a:ea typeface="Obra Letra Bold"/>
                <a:cs typeface="Obra Letra Bold"/>
                <a:sym typeface="Obra Letra Bold"/>
              </a:rPr>
              <a:t> Enable multiplayer interactions or collaborative decision-making.</a:t>
            </a:r>
          </a:p>
          <a:p>
            <a:pPr algn="l">
              <a:lnSpc>
                <a:spcPts val="3132"/>
              </a:lnSpc>
            </a:pPr>
            <a:endParaRPr lang="en-US" sz="2410" b="1" spc="24">
              <a:solidFill>
                <a:srgbClr val="1E5D39"/>
              </a:solidFill>
              <a:latin typeface="Obra Letra Bold"/>
              <a:ea typeface="Obra Letra Bold"/>
              <a:cs typeface="Obra Letra Bold"/>
              <a:sym typeface="Obra Letra Bold"/>
            </a:endParaRPr>
          </a:p>
          <a:p>
            <a:pPr algn="l">
              <a:lnSpc>
                <a:spcPts val="3132"/>
              </a:lnSpc>
            </a:pPr>
            <a:endParaRPr lang="en-US" sz="2410" b="1" spc="24">
              <a:solidFill>
                <a:srgbClr val="1E5D39"/>
              </a:solidFill>
              <a:latin typeface="Obra Letra Bold"/>
              <a:ea typeface="Obra Letra Bold"/>
              <a:cs typeface="Obra Letra Bold"/>
              <a:sym typeface="Obra Letra Bold"/>
            </a:endParaRPr>
          </a:p>
          <a:p>
            <a:pPr marL="563624" lvl="1" indent="-281812" algn="l">
              <a:lnSpc>
                <a:spcPts val="3132"/>
              </a:lnSpc>
              <a:buFont typeface="Arial"/>
              <a:buChar char="•"/>
            </a:pPr>
            <a:r>
              <a:rPr lang="en-US" sz="2610" b="1" spc="26">
                <a:solidFill>
                  <a:srgbClr val="1E5D39"/>
                </a:solidFill>
                <a:latin typeface="Obra Letra Bold"/>
                <a:ea typeface="Obra Letra Bold"/>
                <a:cs typeface="Obra Letra Bold"/>
                <a:sym typeface="Obra Letra Bold"/>
              </a:rPr>
              <a:t>Market Potential:</a:t>
            </a:r>
          </a:p>
          <a:p>
            <a:pPr marL="520445" lvl="1" indent="-260222" algn="l">
              <a:lnSpc>
                <a:spcPts val="2892"/>
              </a:lnSpc>
              <a:buFont typeface="Arial"/>
              <a:buChar char="•"/>
            </a:pPr>
            <a:r>
              <a:rPr lang="en-US" sz="2410" b="1" spc="24">
                <a:solidFill>
                  <a:srgbClr val="1E5D39"/>
                </a:solidFill>
                <a:latin typeface="Obra Letra Bold"/>
                <a:ea typeface="Obra Letra Bold"/>
                <a:cs typeface="Obra Letra Bold"/>
                <a:sym typeface="Obra Letra Bold"/>
              </a:rPr>
              <a:t> Explore commercialization opportunities for narrative-driven games.</a:t>
            </a:r>
          </a:p>
          <a:p>
            <a:pPr algn="l">
              <a:lnSpc>
                <a:spcPts val="2641"/>
              </a:lnSpc>
              <a:spcBef>
                <a:spcPct val="0"/>
              </a:spcBef>
            </a:pPr>
            <a:endParaRPr lang="en-US" sz="2410" b="1" spc="24">
              <a:solidFill>
                <a:srgbClr val="1E5D39"/>
              </a:solidFill>
              <a:latin typeface="Obra Letra Bold"/>
              <a:ea typeface="Obra Letra Bold"/>
              <a:cs typeface="Obra Letra Bold"/>
              <a:sym typeface="Obra Letra Bold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BB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619961" y="829644"/>
            <a:ext cx="2837955" cy="1439617"/>
          </a:xfrm>
          <a:custGeom>
            <a:avLst/>
            <a:gdLst/>
            <a:ahLst/>
            <a:cxnLst/>
            <a:rect l="l" t="t" r="r" b="b"/>
            <a:pathLst>
              <a:path w="2837955" h="1439617">
                <a:moveTo>
                  <a:pt x="0" y="0"/>
                </a:moveTo>
                <a:lnTo>
                  <a:pt x="2837955" y="0"/>
                </a:lnTo>
                <a:lnTo>
                  <a:pt x="2837955" y="1439618"/>
                </a:lnTo>
                <a:lnTo>
                  <a:pt x="0" y="14396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2228164" y="950261"/>
            <a:ext cx="838459" cy="1074948"/>
          </a:xfrm>
          <a:custGeom>
            <a:avLst/>
            <a:gdLst/>
            <a:ahLst/>
            <a:cxnLst/>
            <a:rect l="l" t="t" r="r" b="b"/>
            <a:pathLst>
              <a:path w="838459" h="1074948">
                <a:moveTo>
                  <a:pt x="838459" y="0"/>
                </a:moveTo>
                <a:lnTo>
                  <a:pt x="0" y="0"/>
                </a:lnTo>
                <a:lnTo>
                  <a:pt x="0" y="1074948"/>
                </a:lnTo>
                <a:lnTo>
                  <a:pt x="838459" y="1074948"/>
                </a:lnTo>
                <a:lnTo>
                  <a:pt x="838459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2019649" y="1048772"/>
            <a:ext cx="3829107" cy="1274048"/>
          </a:xfrm>
          <a:custGeom>
            <a:avLst/>
            <a:gdLst/>
            <a:ahLst/>
            <a:cxnLst/>
            <a:rect l="l" t="t" r="r" b="b"/>
            <a:pathLst>
              <a:path w="3829107" h="1274048">
                <a:moveTo>
                  <a:pt x="0" y="0"/>
                </a:moveTo>
                <a:lnTo>
                  <a:pt x="3829107" y="0"/>
                </a:lnTo>
                <a:lnTo>
                  <a:pt x="3829107" y="1274048"/>
                </a:lnTo>
                <a:lnTo>
                  <a:pt x="0" y="127404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5669800" y="776086"/>
            <a:ext cx="3049119" cy="1546735"/>
          </a:xfrm>
          <a:custGeom>
            <a:avLst/>
            <a:gdLst/>
            <a:ahLst/>
            <a:cxnLst/>
            <a:rect l="l" t="t" r="r" b="b"/>
            <a:pathLst>
              <a:path w="3049119" h="1546735">
                <a:moveTo>
                  <a:pt x="0" y="0"/>
                </a:moveTo>
                <a:lnTo>
                  <a:pt x="3049118" y="0"/>
                </a:lnTo>
                <a:lnTo>
                  <a:pt x="3049118" y="1546734"/>
                </a:lnTo>
                <a:lnTo>
                  <a:pt x="0" y="15467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4291932" y="247503"/>
            <a:ext cx="1885185" cy="2077859"/>
          </a:xfrm>
          <a:custGeom>
            <a:avLst/>
            <a:gdLst/>
            <a:ahLst/>
            <a:cxnLst/>
            <a:rect l="l" t="t" r="r" b="b"/>
            <a:pathLst>
              <a:path w="1885185" h="2077859">
                <a:moveTo>
                  <a:pt x="0" y="0"/>
                </a:moveTo>
                <a:lnTo>
                  <a:pt x="1885185" y="0"/>
                </a:lnTo>
                <a:lnTo>
                  <a:pt x="1885185" y="2077859"/>
                </a:lnTo>
                <a:lnTo>
                  <a:pt x="0" y="207785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1107471">
            <a:off x="-495671" y="1957855"/>
            <a:ext cx="1522470" cy="2492139"/>
          </a:xfrm>
          <a:custGeom>
            <a:avLst/>
            <a:gdLst/>
            <a:ahLst/>
            <a:cxnLst/>
            <a:rect l="l" t="t" r="r" b="b"/>
            <a:pathLst>
              <a:path w="1522470" h="2492139">
                <a:moveTo>
                  <a:pt x="0" y="0"/>
                </a:moveTo>
                <a:lnTo>
                  <a:pt x="1522470" y="0"/>
                </a:lnTo>
                <a:lnTo>
                  <a:pt x="1522470" y="2492138"/>
                </a:lnTo>
                <a:lnTo>
                  <a:pt x="0" y="249213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10114811">
            <a:off x="5302559" y="2480458"/>
            <a:ext cx="2878422" cy="2041063"/>
          </a:xfrm>
          <a:custGeom>
            <a:avLst/>
            <a:gdLst/>
            <a:ahLst/>
            <a:cxnLst/>
            <a:rect l="l" t="t" r="r" b="b"/>
            <a:pathLst>
              <a:path w="2878422" h="2041063">
                <a:moveTo>
                  <a:pt x="0" y="0"/>
                </a:moveTo>
                <a:lnTo>
                  <a:pt x="2878422" y="0"/>
                </a:lnTo>
                <a:lnTo>
                  <a:pt x="2878422" y="2041063"/>
                </a:lnTo>
                <a:lnTo>
                  <a:pt x="0" y="204106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=""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flipH="1">
            <a:off x="1680614" y="1346383"/>
            <a:ext cx="761621" cy="976437"/>
          </a:xfrm>
          <a:custGeom>
            <a:avLst/>
            <a:gdLst/>
            <a:ahLst/>
            <a:cxnLst/>
            <a:rect l="l" t="t" r="r" b="b"/>
            <a:pathLst>
              <a:path w="761621" h="976437">
                <a:moveTo>
                  <a:pt x="761621" y="0"/>
                </a:moveTo>
                <a:lnTo>
                  <a:pt x="0" y="0"/>
                </a:lnTo>
                <a:lnTo>
                  <a:pt x="0" y="976437"/>
                </a:lnTo>
                <a:lnTo>
                  <a:pt x="761621" y="976437"/>
                </a:lnTo>
                <a:lnTo>
                  <a:pt x="761621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407398" y="1839036"/>
            <a:ext cx="482802" cy="444178"/>
          </a:xfrm>
          <a:custGeom>
            <a:avLst/>
            <a:gdLst/>
            <a:ahLst/>
            <a:cxnLst/>
            <a:rect l="l" t="t" r="r" b="b"/>
            <a:pathLst>
              <a:path w="482802" h="444178">
                <a:moveTo>
                  <a:pt x="0" y="0"/>
                </a:moveTo>
                <a:lnTo>
                  <a:pt x="482802" y="0"/>
                </a:lnTo>
                <a:lnTo>
                  <a:pt x="482802" y="444177"/>
                </a:lnTo>
                <a:lnTo>
                  <a:pt x="0" y="444177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=""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507531" y="1182995"/>
            <a:ext cx="847288" cy="1086267"/>
          </a:xfrm>
          <a:custGeom>
            <a:avLst/>
            <a:gdLst/>
            <a:ahLst/>
            <a:cxnLst/>
            <a:rect l="l" t="t" r="r" b="b"/>
            <a:pathLst>
              <a:path w="847288" h="1086267">
                <a:moveTo>
                  <a:pt x="0" y="0"/>
                </a:moveTo>
                <a:lnTo>
                  <a:pt x="847288" y="0"/>
                </a:lnTo>
                <a:lnTo>
                  <a:pt x="847288" y="1086267"/>
                </a:lnTo>
                <a:lnTo>
                  <a:pt x="0" y="108626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flipH="1">
            <a:off x="1575875" y="2269262"/>
            <a:ext cx="356696" cy="227637"/>
          </a:xfrm>
          <a:custGeom>
            <a:avLst/>
            <a:gdLst/>
            <a:ahLst/>
            <a:cxnLst/>
            <a:rect l="l" t="t" r="r" b="b"/>
            <a:pathLst>
              <a:path w="356696" h="227637">
                <a:moveTo>
                  <a:pt x="356696" y="0"/>
                </a:moveTo>
                <a:lnTo>
                  <a:pt x="0" y="0"/>
                </a:lnTo>
                <a:lnTo>
                  <a:pt x="0" y="227636"/>
                </a:lnTo>
                <a:lnTo>
                  <a:pt x="356696" y="227636"/>
                </a:lnTo>
                <a:lnTo>
                  <a:pt x="356696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=""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406235" y="2155443"/>
            <a:ext cx="356696" cy="227637"/>
          </a:xfrm>
          <a:custGeom>
            <a:avLst/>
            <a:gdLst/>
            <a:ahLst/>
            <a:cxnLst/>
            <a:rect l="l" t="t" r="r" b="b"/>
            <a:pathLst>
              <a:path w="356696" h="227637">
                <a:moveTo>
                  <a:pt x="0" y="0"/>
                </a:moveTo>
                <a:lnTo>
                  <a:pt x="356696" y="0"/>
                </a:lnTo>
                <a:lnTo>
                  <a:pt x="356696" y="227637"/>
                </a:lnTo>
                <a:lnTo>
                  <a:pt x="0" y="227637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=""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507531" y="3510514"/>
            <a:ext cx="5578720" cy="361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99"/>
              </a:lnSpc>
              <a:spcBef>
                <a:spcPct val="0"/>
              </a:spcBef>
            </a:pPr>
            <a:r>
              <a:rPr lang="en-US" sz="2499" b="1" spc="24">
                <a:solidFill>
                  <a:srgbClr val="1E5D3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Conclusion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356491" y="5441105"/>
            <a:ext cx="7324212" cy="285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99"/>
              </a:lnSpc>
              <a:spcBef>
                <a:spcPct val="0"/>
              </a:spcBef>
            </a:pPr>
            <a:r>
              <a:rPr lang="en-US" sz="1999" spc="19">
                <a:solidFill>
                  <a:srgbClr val="1E5D39"/>
                </a:solidFill>
                <a:latin typeface="Montserrat"/>
                <a:ea typeface="Montserrat"/>
                <a:cs typeface="Montserrat"/>
                <a:sym typeface="Montserrat"/>
              </a:rPr>
              <a:t>Your paragraph text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56000" y="4394734"/>
            <a:ext cx="5985770" cy="38652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79192" lvl="1" indent="-289596" algn="l">
              <a:lnSpc>
                <a:spcPts val="3219"/>
              </a:lnSpc>
              <a:buFont typeface="Arial"/>
              <a:buChar char="•"/>
            </a:pPr>
            <a:r>
              <a:rPr lang="en-US" sz="2682" spc="26">
                <a:solidFill>
                  <a:srgbClr val="1E5D39"/>
                </a:solidFill>
                <a:latin typeface="Obra Letra"/>
                <a:ea typeface="Obra Letra"/>
                <a:cs typeface="Obra Letra"/>
                <a:sym typeface="Obra Letra"/>
              </a:rPr>
              <a:t>Summary:</a:t>
            </a:r>
          </a:p>
          <a:p>
            <a:pPr marL="536457" lvl="1" indent="-268229" algn="l">
              <a:lnSpc>
                <a:spcPts val="2981"/>
              </a:lnSpc>
              <a:buFont typeface="Arial"/>
              <a:buChar char="•"/>
            </a:pPr>
            <a:r>
              <a:rPr lang="en-US" sz="2484" b="1" spc="24">
                <a:solidFill>
                  <a:srgbClr val="1E5D39"/>
                </a:solidFill>
                <a:latin typeface="Obra Letra Bold"/>
                <a:ea typeface="Obra Letra Bold"/>
                <a:cs typeface="Obra Letra Bold"/>
                <a:sym typeface="Obra Letra Bold"/>
              </a:rPr>
              <a:t>Adventure Quest demonstrates the power of factor graphs for creating immersive, adaptive game narratives.</a:t>
            </a:r>
          </a:p>
          <a:p>
            <a:pPr algn="l">
              <a:lnSpc>
                <a:spcPts val="3100"/>
              </a:lnSpc>
            </a:pPr>
            <a:endParaRPr lang="en-US" sz="2484" b="1" spc="24">
              <a:solidFill>
                <a:srgbClr val="1E5D39"/>
              </a:solidFill>
              <a:latin typeface="Obra Letra Bold"/>
              <a:ea typeface="Obra Letra Bold"/>
              <a:cs typeface="Obra Letra Bold"/>
              <a:sym typeface="Obra Letra Bold"/>
            </a:endParaRPr>
          </a:p>
          <a:p>
            <a:pPr algn="l">
              <a:lnSpc>
                <a:spcPts val="3100"/>
              </a:lnSpc>
            </a:pPr>
            <a:endParaRPr lang="en-US" sz="2484" b="1" spc="24">
              <a:solidFill>
                <a:srgbClr val="1E5D39"/>
              </a:solidFill>
              <a:latin typeface="Obra Letra Bold"/>
              <a:ea typeface="Obra Letra Bold"/>
              <a:cs typeface="Obra Letra Bold"/>
              <a:sym typeface="Obra Letra Bold"/>
            </a:endParaRPr>
          </a:p>
          <a:p>
            <a:pPr marL="579192" lvl="1" indent="-289596" algn="l">
              <a:lnSpc>
                <a:spcPts val="3219"/>
              </a:lnSpc>
              <a:buFont typeface="Arial"/>
              <a:buChar char="•"/>
            </a:pPr>
            <a:r>
              <a:rPr lang="en-US" sz="2682" spc="26">
                <a:solidFill>
                  <a:srgbClr val="1E5D39"/>
                </a:solidFill>
                <a:latin typeface="Obra Letra"/>
                <a:ea typeface="Obra Letra"/>
                <a:cs typeface="Obra Letra"/>
                <a:sym typeface="Obra Letra"/>
              </a:rPr>
              <a:t>Call to Action:</a:t>
            </a:r>
          </a:p>
          <a:p>
            <a:pPr marL="536457" lvl="1" indent="-268229" algn="l">
              <a:lnSpc>
                <a:spcPts val="2981"/>
              </a:lnSpc>
              <a:buFont typeface="Arial"/>
              <a:buChar char="•"/>
            </a:pPr>
            <a:r>
              <a:rPr lang="en-US" sz="2484" b="1" spc="24">
                <a:solidFill>
                  <a:srgbClr val="1E5D39"/>
                </a:solidFill>
                <a:latin typeface="Obra Letra Bold"/>
                <a:ea typeface="Obra Letra Bold"/>
                <a:cs typeface="Obra Letra Bold"/>
                <a:sym typeface="Obra Letra Bold"/>
              </a:rPr>
              <a:t> Invite feedback and discuss future collaboration opportunities.</a:t>
            </a:r>
          </a:p>
          <a:p>
            <a:pPr algn="l">
              <a:lnSpc>
                <a:spcPts val="2614"/>
              </a:lnSpc>
              <a:spcBef>
                <a:spcPct val="0"/>
              </a:spcBef>
            </a:pPr>
            <a:endParaRPr lang="en-US" sz="2484" b="1" spc="24">
              <a:solidFill>
                <a:srgbClr val="1E5D39"/>
              </a:solidFill>
              <a:latin typeface="Obra Letra Bold"/>
              <a:ea typeface="Obra Letra Bold"/>
              <a:cs typeface="Obra Letra Bold"/>
              <a:sym typeface="Obra Letra Bold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BB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619961" y="829644"/>
            <a:ext cx="2837955" cy="1439617"/>
          </a:xfrm>
          <a:custGeom>
            <a:avLst/>
            <a:gdLst/>
            <a:ahLst/>
            <a:cxnLst/>
            <a:rect l="l" t="t" r="r" b="b"/>
            <a:pathLst>
              <a:path w="2837955" h="1439617">
                <a:moveTo>
                  <a:pt x="0" y="0"/>
                </a:moveTo>
                <a:lnTo>
                  <a:pt x="2837955" y="0"/>
                </a:lnTo>
                <a:lnTo>
                  <a:pt x="2837955" y="1439618"/>
                </a:lnTo>
                <a:lnTo>
                  <a:pt x="0" y="14396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2228164" y="950261"/>
            <a:ext cx="838459" cy="1074948"/>
          </a:xfrm>
          <a:custGeom>
            <a:avLst/>
            <a:gdLst/>
            <a:ahLst/>
            <a:cxnLst/>
            <a:rect l="l" t="t" r="r" b="b"/>
            <a:pathLst>
              <a:path w="838459" h="1074948">
                <a:moveTo>
                  <a:pt x="838459" y="0"/>
                </a:moveTo>
                <a:lnTo>
                  <a:pt x="0" y="0"/>
                </a:lnTo>
                <a:lnTo>
                  <a:pt x="0" y="1074948"/>
                </a:lnTo>
                <a:lnTo>
                  <a:pt x="838459" y="1074948"/>
                </a:lnTo>
                <a:lnTo>
                  <a:pt x="838459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2019649" y="1048772"/>
            <a:ext cx="3829107" cy="1274048"/>
          </a:xfrm>
          <a:custGeom>
            <a:avLst/>
            <a:gdLst/>
            <a:ahLst/>
            <a:cxnLst/>
            <a:rect l="l" t="t" r="r" b="b"/>
            <a:pathLst>
              <a:path w="3829107" h="1274048">
                <a:moveTo>
                  <a:pt x="0" y="0"/>
                </a:moveTo>
                <a:lnTo>
                  <a:pt x="3829107" y="0"/>
                </a:lnTo>
                <a:lnTo>
                  <a:pt x="3829107" y="1274048"/>
                </a:lnTo>
                <a:lnTo>
                  <a:pt x="0" y="127404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H="1">
            <a:off x="6426886" y="4306765"/>
            <a:ext cx="449693" cy="966138"/>
          </a:xfrm>
          <a:custGeom>
            <a:avLst/>
            <a:gdLst/>
            <a:ahLst/>
            <a:cxnLst/>
            <a:rect l="l" t="t" r="r" b="b"/>
            <a:pathLst>
              <a:path w="449693" h="966138">
                <a:moveTo>
                  <a:pt x="449693" y="0"/>
                </a:moveTo>
                <a:lnTo>
                  <a:pt x="0" y="0"/>
                </a:lnTo>
                <a:lnTo>
                  <a:pt x="0" y="966138"/>
                </a:lnTo>
                <a:lnTo>
                  <a:pt x="449693" y="966138"/>
                </a:lnTo>
                <a:lnTo>
                  <a:pt x="449693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5848756" y="4742659"/>
            <a:ext cx="1910487" cy="1434602"/>
          </a:xfrm>
          <a:custGeom>
            <a:avLst/>
            <a:gdLst/>
            <a:ahLst/>
            <a:cxnLst/>
            <a:rect l="l" t="t" r="r" b="b"/>
            <a:pathLst>
              <a:path w="1910487" h="1434602">
                <a:moveTo>
                  <a:pt x="0" y="0"/>
                </a:moveTo>
                <a:lnTo>
                  <a:pt x="1910488" y="0"/>
                </a:lnTo>
                <a:lnTo>
                  <a:pt x="1910488" y="1434602"/>
                </a:lnTo>
                <a:lnTo>
                  <a:pt x="0" y="143460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2011837">
            <a:off x="-756000" y="5266087"/>
            <a:ext cx="3024000" cy="2144291"/>
          </a:xfrm>
          <a:custGeom>
            <a:avLst/>
            <a:gdLst/>
            <a:ahLst/>
            <a:cxnLst/>
            <a:rect l="l" t="t" r="r" b="b"/>
            <a:pathLst>
              <a:path w="3024000" h="2144291">
                <a:moveTo>
                  <a:pt x="0" y="0"/>
                </a:moveTo>
                <a:lnTo>
                  <a:pt x="3024000" y="0"/>
                </a:lnTo>
                <a:lnTo>
                  <a:pt x="3024000" y="2144291"/>
                </a:lnTo>
                <a:lnTo>
                  <a:pt x="0" y="214429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=""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5669800" y="776086"/>
            <a:ext cx="3049119" cy="1546735"/>
          </a:xfrm>
          <a:custGeom>
            <a:avLst/>
            <a:gdLst/>
            <a:ahLst/>
            <a:cxnLst/>
            <a:rect l="l" t="t" r="r" b="b"/>
            <a:pathLst>
              <a:path w="3049119" h="1546735">
                <a:moveTo>
                  <a:pt x="0" y="0"/>
                </a:moveTo>
                <a:lnTo>
                  <a:pt x="3049118" y="0"/>
                </a:lnTo>
                <a:lnTo>
                  <a:pt x="3049118" y="1546734"/>
                </a:lnTo>
                <a:lnTo>
                  <a:pt x="0" y="15467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4291932" y="247503"/>
            <a:ext cx="1885185" cy="2077859"/>
          </a:xfrm>
          <a:custGeom>
            <a:avLst/>
            <a:gdLst/>
            <a:ahLst/>
            <a:cxnLst/>
            <a:rect l="l" t="t" r="r" b="b"/>
            <a:pathLst>
              <a:path w="1885185" h="2077859">
                <a:moveTo>
                  <a:pt x="0" y="0"/>
                </a:moveTo>
                <a:lnTo>
                  <a:pt x="1885185" y="0"/>
                </a:lnTo>
                <a:lnTo>
                  <a:pt x="1885185" y="2077859"/>
                </a:lnTo>
                <a:lnTo>
                  <a:pt x="0" y="2077859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=""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4903504" y="8210325"/>
            <a:ext cx="3499695" cy="2589774"/>
          </a:xfrm>
          <a:custGeom>
            <a:avLst/>
            <a:gdLst/>
            <a:ahLst/>
            <a:cxnLst/>
            <a:rect l="l" t="t" r="r" b="b"/>
            <a:pathLst>
              <a:path w="3499695" h="2589774">
                <a:moveTo>
                  <a:pt x="0" y="0"/>
                </a:moveTo>
                <a:lnTo>
                  <a:pt x="3499695" y="0"/>
                </a:lnTo>
                <a:lnTo>
                  <a:pt x="3499695" y="2589774"/>
                </a:lnTo>
                <a:lnTo>
                  <a:pt x="0" y="2589774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=""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1107471">
            <a:off x="-495671" y="1957855"/>
            <a:ext cx="1522470" cy="2492139"/>
          </a:xfrm>
          <a:custGeom>
            <a:avLst/>
            <a:gdLst/>
            <a:ahLst/>
            <a:cxnLst/>
            <a:rect l="l" t="t" r="r" b="b"/>
            <a:pathLst>
              <a:path w="1522470" h="2492139">
                <a:moveTo>
                  <a:pt x="0" y="0"/>
                </a:moveTo>
                <a:lnTo>
                  <a:pt x="1522470" y="0"/>
                </a:lnTo>
                <a:lnTo>
                  <a:pt x="1522470" y="2492138"/>
                </a:lnTo>
                <a:lnTo>
                  <a:pt x="0" y="2492138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=""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-10114811">
            <a:off x="5302559" y="2480458"/>
            <a:ext cx="2878422" cy="2041063"/>
          </a:xfrm>
          <a:custGeom>
            <a:avLst/>
            <a:gdLst/>
            <a:ahLst/>
            <a:cxnLst/>
            <a:rect l="l" t="t" r="r" b="b"/>
            <a:pathLst>
              <a:path w="2878422" h="2041063">
                <a:moveTo>
                  <a:pt x="0" y="0"/>
                </a:moveTo>
                <a:lnTo>
                  <a:pt x="2878422" y="0"/>
                </a:lnTo>
                <a:lnTo>
                  <a:pt x="2878422" y="2041063"/>
                </a:lnTo>
                <a:lnTo>
                  <a:pt x="0" y="204106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=""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rot="9790824">
            <a:off x="5651249" y="5887951"/>
            <a:ext cx="2538493" cy="2349260"/>
          </a:xfrm>
          <a:custGeom>
            <a:avLst/>
            <a:gdLst/>
            <a:ahLst/>
            <a:cxnLst/>
            <a:rect l="l" t="t" r="r" b="b"/>
            <a:pathLst>
              <a:path w="2538493" h="2349260">
                <a:moveTo>
                  <a:pt x="0" y="0"/>
                </a:moveTo>
                <a:lnTo>
                  <a:pt x="2538493" y="0"/>
                </a:lnTo>
                <a:lnTo>
                  <a:pt x="2538493" y="2349260"/>
                </a:lnTo>
                <a:lnTo>
                  <a:pt x="0" y="2349260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=""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 rot="3814440">
            <a:off x="2281247" y="8439013"/>
            <a:ext cx="2647817" cy="2450434"/>
          </a:xfrm>
          <a:custGeom>
            <a:avLst/>
            <a:gdLst/>
            <a:ahLst/>
            <a:cxnLst/>
            <a:rect l="l" t="t" r="r" b="b"/>
            <a:pathLst>
              <a:path w="2647817" h="2450434">
                <a:moveTo>
                  <a:pt x="0" y="0"/>
                </a:moveTo>
                <a:lnTo>
                  <a:pt x="2647817" y="0"/>
                </a:lnTo>
                <a:lnTo>
                  <a:pt x="2647817" y="2450434"/>
                </a:lnTo>
                <a:lnTo>
                  <a:pt x="0" y="2450434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=""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-1369614" y="7561436"/>
            <a:ext cx="4251229" cy="3238663"/>
          </a:xfrm>
          <a:custGeom>
            <a:avLst/>
            <a:gdLst/>
            <a:ahLst/>
            <a:cxnLst/>
            <a:rect l="l" t="t" r="r" b="b"/>
            <a:pathLst>
              <a:path w="4251229" h="3238663">
                <a:moveTo>
                  <a:pt x="0" y="0"/>
                </a:moveTo>
                <a:lnTo>
                  <a:pt x="4251228" y="0"/>
                </a:lnTo>
                <a:lnTo>
                  <a:pt x="4251228" y="3238663"/>
                </a:lnTo>
                <a:lnTo>
                  <a:pt x="0" y="3238663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=""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406235" y="6908026"/>
            <a:ext cx="600803" cy="761386"/>
          </a:xfrm>
          <a:custGeom>
            <a:avLst/>
            <a:gdLst/>
            <a:ahLst/>
            <a:cxnLst/>
            <a:rect l="l" t="t" r="r" b="b"/>
            <a:pathLst>
              <a:path w="600803" h="761386">
                <a:moveTo>
                  <a:pt x="0" y="0"/>
                </a:moveTo>
                <a:lnTo>
                  <a:pt x="600803" y="0"/>
                </a:lnTo>
                <a:lnTo>
                  <a:pt x="600803" y="761386"/>
                </a:lnTo>
                <a:lnTo>
                  <a:pt x="0" y="761386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="" xmlns:asvg="http://schemas.microsoft.com/office/drawing/2016/SVG/main" r:embed="rId25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-1026226" y="4014902"/>
            <a:ext cx="2602101" cy="1031378"/>
          </a:xfrm>
          <a:custGeom>
            <a:avLst/>
            <a:gdLst/>
            <a:ahLst/>
            <a:cxnLst/>
            <a:rect l="l" t="t" r="r" b="b"/>
            <a:pathLst>
              <a:path w="2602101" h="1031378">
                <a:moveTo>
                  <a:pt x="0" y="0"/>
                </a:moveTo>
                <a:lnTo>
                  <a:pt x="2602101" y="0"/>
                </a:lnTo>
                <a:lnTo>
                  <a:pt x="2602101" y="1031378"/>
                </a:lnTo>
                <a:lnTo>
                  <a:pt x="0" y="1031378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="" xmlns:asvg="http://schemas.microsoft.com/office/drawing/2016/SVG/main" r:embed="rId27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966707" y="4742659"/>
            <a:ext cx="609168" cy="464075"/>
          </a:xfrm>
          <a:custGeom>
            <a:avLst/>
            <a:gdLst/>
            <a:ahLst/>
            <a:cxnLst/>
            <a:rect l="l" t="t" r="r" b="b"/>
            <a:pathLst>
              <a:path w="609168" h="464075">
                <a:moveTo>
                  <a:pt x="0" y="0"/>
                </a:moveTo>
                <a:lnTo>
                  <a:pt x="609168" y="0"/>
                </a:lnTo>
                <a:lnTo>
                  <a:pt x="609168" y="464075"/>
                </a:lnTo>
                <a:lnTo>
                  <a:pt x="0" y="464075"/>
                </a:lnTo>
                <a:lnTo>
                  <a:pt x="0" y="0"/>
                </a:lnTo>
                <a:close/>
              </a:path>
            </a:pathLst>
          </a:custGeom>
          <a:blipFill>
            <a:blip r:embed="rId28">
              <a:extLst>
                <a:ext uri="{96DAC541-7B7A-43D3-8B79-37D633B846F1}">
                  <asvg:svgBlip xmlns="" xmlns:asvg="http://schemas.microsoft.com/office/drawing/2016/SVG/main" r:embed="rId29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 flipH="1">
            <a:off x="1680614" y="1346383"/>
            <a:ext cx="761621" cy="976437"/>
          </a:xfrm>
          <a:custGeom>
            <a:avLst/>
            <a:gdLst/>
            <a:ahLst/>
            <a:cxnLst/>
            <a:rect l="l" t="t" r="r" b="b"/>
            <a:pathLst>
              <a:path w="761621" h="976437">
                <a:moveTo>
                  <a:pt x="761621" y="0"/>
                </a:moveTo>
                <a:lnTo>
                  <a:pt x="0" y="0"/>
                </a:lnTo>
                <a:lnTo>
                  <a:pt x="0" y="976437"/>
                </a:lnTo>
                <a:lnTo>
                  <a:pt x="761621" y="976437"/>
                </a:lnTo>
                <a:lnTo>
                  <a:pt x="761621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1407398" y="1839036"/>
            <a:ext cx="482802" cy="444178"/>
          </a:xfrm>
          <a:custGeom>
            <a:avLst/>
            <a:gdLst/>
            <a:ahLst/>
            <a:cxnLst/>
            <a:rect l="l" t="t" r="r" b="b"/>
            <a:pathLst>
              <a:path w="482802" h="444178">
                <a:moveTo>
                  <a:pt x="0" y="0"/>
                </a:moveTo>
                <a:lnTo>
                  <a:pt x="482802" y="0"/>
                </a:lnTo>
                <a:lnTo>
                  <a:pt x="482802" y="444177"/>
                </a:lnTo>
                <a:lnTo>
                  <a:pt x="0" y="444177"/>
                </a:lnTo>
                <a:lnTo>
                  <a:pt x="0" y="0"/>
                </a:lnTo>
                <a:close/>
              </a:path>
            </a:pathLst>
          </a:custGeom>
          <a:blipFill>
            <a:blip r:embed="rId30">
              <a:extLst>
                <a:ext uri="{96DAC541-7B7A-43D3-8B79-37D633B846F1}">
                  <asvg:svgBlip xmlns="" xmlns:asvg="http://schemas.microsoft.com/office/drawing/2016/SVG/main" r:embed="rId31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507531" y="1182995"/>
            <a:ext cx="847288" cy="1086267"/>
          </a:xfrm>
          <a:custGeom>
            <a:avLst/>
            <a:gdLst/>
            <a:ahLst/>
            <a:cxnLst/>
            <a:rect l="l" t="t" r="r" b="b"/>
            <a:pathLst>
              <a:path w="847288" h="1086267">
                <a:moveTo>
                  <a:pt x="0" y="0"/>
                </a:moveTo>
                <a:lnTo>
                  <a:pt x="847288" y="0"/>
                </a:lnTo>
                <a:lnTo>
                  <a:pt x="847288" y="1086267"/>
                </a:lnTo>
                <a:lnTo>
                  <a:pt x="0" y="108626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 flipH="1">
            <a:off x="103946" y="4970576"/>
            <a:ext cx="602691" cy="459141"/>
          </a:xfrm>
          <a:custGeom>
            <a:avLst/>
            <a:gdLst/>
            <a:ahLst/>
            <a:cxnLst/>
            <a:rect l="l" t="t" r="r" b="b"/>
            <a:pathLst>
              <a:path w="602691" h="459141">
                <a:moveTo>
                  <a:pt x="602691" y="0"/>
                </a:moveTo>
                <a:lnTo>
                  <a:pt x="0" y="0"/>
                </a:lnTo>
                <a:lnTo>
                  <a:pt x="0" y="459141"/>
                </a:lnTo>
                <a:lnTo>
                  <a:pt x="602691" y="459141"/>
                </a:lnTo>
                <a:lnTo>
                  <a:pt x="602691" y="0"/>
                </a:lnTo>
                <a:close/>
              </a:path>
            </a:pathLst>
          </a:custGeom>
          <a:blipFill>
            <a:blip r:embed="rId28">
              <a:extLst>
                <a:ext uri="{96DAC541-7B7A-43D3-8B79-37D633B846F1}">
                  <asvg:svgBlip xmlns="" xmlns:asvg="http://schemas.microsoft.com/office/drawing/2016/SVG/main" r:embed="rId29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 flipH="1">
            <a:off x="5992820" y="9014233"/>
            <a:ext cx="313026" cy="945958"/>
          </a:xfrm>
          <a:custGeom>
            <a:avLst/>
            <a:gdLst/>
            <a:ahLst/>
            <a:cxnLst/>
            <a:rect l="l" t="t" r="r" b="b"/>
            <a:pathLst>
              <a:path w="313026" h="945958">
                <a:moveTo>
                  <a:pt x="313026" y="0"/>
                </a:moveTo>
                <a:lnTo>
                  <a:pt x="0" y="0"/>
                </a:lnTo>
                <a:lnTo>
                  <a:pt x="0" y="945958"/>
                </a:lnTo>
                <a:lnTo>
                  <a:pt x="313026" y="945958"/>
                </a:lnTo>
                <a:lnTo>
                  <a:pt x="313026" y="0"/>
                </a:lnTo>
                <a:close/>
              </a:path>
            </a:pathLst>
          </a:custGeom>
          <a:blipFill>
            <a:blip r:embed="rId32">
              <a:extLst>
                <a:ext uri="{96DAC541-7B7A-43D3-8B79-37D633B846F1}">
                  <asvg:svgBlip xmlns="" xmlns:asvg="http://schemas.microsoft.com/office/drawing/2016/SVG/main" r:embed="rId33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 flipH="1">
            <a:off x="1575875" y="2269262"/>
            <a:ext cx="356696" cy="227637"/>
          </a:xfrm>
          <a:custGeom>
            <a:avLst/>
            <a:gdLst/>
            <a:ahLst/>
            <a:cxnLst/>
            <a:rect l="l" t="t" r="r" b="b"/>
            <a:pathLst>
              <a:path w="356696" h="227637">
                <a:moveTo>
                  <a:pt x="356696" y="0"/>
                </a:moveTo>
                <a:lnTo>
                  <a:pt x="0" y="0"/>
                </a:lnTo>
                <a:lnTo>
                  <a:pt x="0" y="227636"/>
                </a:lnTo>
                <a:lnTo>
                  <a:pt x="356696" y="227636"/>
                </a:lnTo>
                <a:lnTo>
                  <a:pt x="356696" y="0"/>
                </a:lnTo>
                <a:close/>
              </a:path>
            </a:pathLst>
          </a:custGeom>
          <a:blipFill>
            <a:blip r:embed="rId34">
              <a:extLst>
                <a:ext uri="{96DAC541-7B7A-43D3-8B79-37D633B846F1}">
                  <asvg:svgBlip xmlns="" xmlns:asvg="http://schemas.microsoft.com/office/drawing/2016/SVG/main" r:embed="rId35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406235" y="2155443"/>
            <a:ext cx="356696" cy="227637"/>
          </a:xfrm>
          <a:custGeom>
            <a:avLst/>
            <a:gdLst/>
            <a:ahLst/>
            <a:cxnLst/>
            <a:rect l="l" t="t" r="r" b="b"/>
            <a:pathLst>
              <a:path w="356696" h="227637">
                <a:moveTo>
                  <a:pt x="0" y="0"/>
                </a:moveTo>
                <a:lnTo>
                  <a:pt x="356696" y="0"/>
                </a:lnTo>
                <a:lnTo>
                  <a:pt x="356696" y="227637"/>
                </a:lnTo>
                <a:lnTo>
                  <a:pt x="0" y="227637"/>
                </a:lnTo>
                <a:lnTo>
                  <a:pt x="0" y="0"/>
                </a:lnTo>
                <a:close/>
              </a:path>
            </a:pathLst>
          </a:custGeom>
          <a:blipFill>
            <a:blip r:embed="rId34">
              <a:extLst>
                <a:ext uri="{96DAC541-7B7A-43D3-8B79-37D633B846F1}">
                  <asvg:svgBlip xmlns="" xmlns:asvg="http://schemas.microsoft.com/office/drawing/2016/SVG/main" r:embed="rId35"/>
                </a:ext>
              </a:extLst>
            </a:blip>
            <a:stretch>
              <a:fillRect/>
            </a:stretch>
          </a:blipFill>
        </p:spPr>
      </p:sp>
      <p:sp>
        <p:nvSpPr>
          <p:cNvPr id="26" name="TextBox 26"/>
          <p:cNvSpPr txBox="1"/>
          <p:nvPr/>
        </p:nvSpPr>
        <p:spPr>
          <a:xfrm>
            <a:off x="1851366" y="5170091"/>
            <a:ext cx="3779599" cy="15388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00"/>
              </a:lnSpc>
            </a:pPr>
            <a:r>
              <a:rPr lang="en-US" sz="4000" b="1" spc="40" dirty="0">
                <a:solidFill>
                  <a:srgbClr val="1E5D39"/>
                </a:solidFill>
                <a:latin typeface="Obra Letra Bold"/>
                <a:ea typeface="Obra Letra Bold"/>
                <a:cs typeface="Obra Letra Bold"/>
                <a:sym typeface="Obra Letra Bold"/>
              </a:rPr>
              <a:t>THANK </a:t>
            </a:r>
            <a:r>
              <a:rPr lang="en-US" sz="4000" b="1" spc="40" dirty="0" smtClean="0">
                <a:solidFill>
                  <a:srgbClr val="1E5D39"/>
                </a:solidFill>
                <a:latin typeface="Obra Letra Bold"/>
                <a:ea typeface="Obra Letra Bold"/>
                <a:cs typeface="Obra Letra Bold"/>
                <a:sym typeface="Obra Letra Bold"/>
              </a:rPr>
              <a:t>YOU</a:t>
            </a:r>
          </a:p>
          <a:p>
            <a:pPr algn="ctr">
              <a:lnSpc>
                <a:spcPts val="4000"/>
              </a:lnSpc>
            </a:pPr>
            <a:endParaRPr lang="en-US" sz="4000" b="1" spc="40" dirty="0">
              <a:solidFill>
                <a:srgbClr val="1E5D39"/>
              </a:solidFill>
              <a:latin typeface="Obra Letra Bold"/>
              <a:ea typeface="Obra Letra Bold"/>
              <a:cs typeface="Obra Letra Bold"/>
              <a:sym typeface="Obra Letra Bold"/>
            </a:endParaRPr>
          </a:p>
          <a:p>
            <a:pPr algn="ctr">
              <a:lnSpc>
                <a:spcPts val="4000"/>
              </a:lnSpc>
            </a:pPr>
            <a:r>
              <a:rPr lang="en-US" sz="4000" b="1" spc="40" dirty="0" smtClean="0">
                <a:solidFill>
                  <a:srgbClr val="1E5D39"/>
                </a:solidFill>
                <a:latin typeface="Obra Letra Bold"/>
                <a:ea typeface="Obra Letra Bold"/>
                <a:cs typeface="Obra Letra Bold"/>
                <a:sym typeface="Obra Letra Bold"/>
              </a:rPr>
              <a:t>QUESTIONS?</a:t>
            </a:r>
            <a:endParaRPr lang="en-US" sz="4000" b="1" spc="40" dirty="0">
              <a:solidFill>
                <a:srgbClr val="1E5D39"/>
              </a:solidFill>
              <a:latin typeface="Obra Letra Bold"/>
              <a:ea typeface="Obra Letra Bold"/>
              <a:cs typeface="Obra Letra Bold"/>
              <a:sym typeface="Obra Letra Bol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BB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619961" y="829644"/>
            <a:ext cx="2837955" cy="1439617"/>
          </a:xfrm>
          <a:custGeom>
            <a:avLst/>
            <a:gdLst/>
            <a:ahLst/>
            <a:cxnLst/>
            <a:rect l="l" t="t" r="r" b="b"/>
            <a:pathLst>
              <a:path w="2837955" h="1439617">
                <a:moveTo>
                  <a:pt x="0" y="0"/>
                </a:moveTo>
                <a:lnTo>
                  <a:pt x="2837955" y="0"/>
                </a:lnTo>
                <a:lnTo>
                  <a:pt x="2837955" y="1439618"/>
                </a:lnTo>
                <a:lnTo>
                  <a:pt x="0" y="14396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2228164" y="950261"/>
            <a:ext cx="838459" cy="1074948"/>
          </a:xfrm>
          <a:custGeom>
            <a:avLst/>
            <a:gdLst/>
            <a:ahLst/>
            <a:cxnLst/>
            <a:rect l="l" t="t" r="r" b="b"/>
            <a:pathLst>
              <a:path w="838459" h="1074948">
                <a:moveTo>
                  <a:pt x="838459" y="0"/>
                </a:moveTo>
                <a:lnTo>
                  <a:pt x="0" y="0"/>
                </a:lnTo>
                <a:lnTo>
                  <a:pt x="0" y="1074948"/>
                </a:lnTo>
                <a:lnTo>
                  <a:pt x="838459" y="1074948"/>
                </a:lnTo>
                <a:lnTo>
                  <a:pt x="838459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2019649" y="1048772"/>
            <a:ext cx="3829107" cy="1274048"/>
          </a:xfrm>
          <a:custGeom>
            <a:avLst/>
            <a:gdLst/>
            <a:ahLst/>
            <a:cxnLst/>
            <a:rect l="l" t="t" r="r" b="b"/>
            <a:pathLst>
              <a:path w="3829107" h="1274048">
                <a:moveTo>
                  <a:pt x="0" y="0"/>
                </a:moveTo>
                <a:lnTo>
                  <a:pt x="3829107" y="0"/>
                </a:lnTo>
                <a:lnTo>
                  <a:pt x="3829107" y="1274048"/>
                </a:lnTo>
                <a:lnTo>
                  <a:pt x="0" y="127404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2011837">
            <a:off x="-756000" y="5266087"/>
            <a:ext cx="3024000" cy="2144291"/>
          </a:xfrm>
          <a:custGeom>
            <a:avLst/>
            <a:gdLst/>
            <a:ahLst/>
            <a:cxnLst/>
            <a:rect l="l" t="t" r="r" b="b"/>
            <a:pathLst>
              <a:path w="3024000" h="2144291">
                <a:moveTo>
                  <a:pt x="0" y="0"/>
                </a:moveTo>
                <a:lnTo>
                  <a:pt x="3024000" y="0"/>
                </a:lnTo>
                <a:lnTo>
                  <a:pt x="3024000" y="2144291"/>
                </a:lnTo>
                <a:lnTo>
                  <a:pt x="0" y="214429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5669800" y="776086"/>
            <a:ext cx="3049119" cy="1546735"/>
          </a:xfrm>
          <a:custGeom>
            <a:avLst/>
            <a:gdLst/>
            <a:ahLst/>
            <a:cxnLst/>
            <a:rect l="l" t="t" r="r" b="b"/>
            <a:pathLst>
              <a:path w="3049119" h="1546735">
                <a:moveTo>
                  <a:pt x="0" y="0"/>
                </a:moveTo>
                <a:lnTo>
                  <a:pt x="3049118" y="0"/>
                </a:lnTo>
                <a:lnTo>
                  <a:pt x="3049118" y="1546734"/>
                </a:lnTo>
                <a:lnTo>
                  <a:pt x="0" y="15467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4291932" y="247503"/>
            <a:ext cx="1885185" cy="2077859"/>
          </a:xfrm>
          <a:custGeom>
            <a:avLst/>
            <a:gdLst/>
            <a:ahLst/>
            <a:cxnLst/>
            <a:rect l="l" t="t" r="r" b="b"/>
            <a:pathLst>
              <a:path w="1885185" h="2077859">
                <a:moveTo>
                  <a:pt x="0" y="0"/>
                </a:moveTo>
                <a:lnTo>
                  <a:pt x="1885185" y="0"/>
                </a:lnTo>
                <a:lnTo>
                  <a:pt x="1885185" y="2077859"/>
                </a:lnTo>
                <a:lnTo>
                  <a:pt x="0" y="207785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1107471">
            <a:off x="-495671" y="1957855"/>
            <a:ext cx="1522470" cy="2492139"/>
          </a:xfrm>
          <a:custGeom>
            <a:avLst/>
            <a:gdLst/>
            <a:ahLst/>
            <a:cxnLst/>
            <a:rect l="l" t="t" r="r" b="b"/>
            <a:pathLst>
              <a:path w="1522470" h="2492139">
                <a:moveTo>
                  <a:pt x="0" y="0"/>
                </a:moveTo>
                <a:lnTo>
                  <a:pt x="1522470" y="0"/>
                </a:lnTo>
                <a:lnTo>
                  <a:pt x="1522470" y="2492138"/>
                </a:lnTo>
                <a:lnTo>
                  <a:pt x="0" y="249213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=""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10114811">
            <a:off x="5302559" y="2480458"/>
            <a:ext cx="2878422" cy="2041063"/>
          </a:xfrm>
          <a:custGeom>
            <a:avLst/>
            <a:gdLst/>
            <a:ahLst/>
            <a:cxnLst/>
            <a:rect l="l" t="t" r="r" b="b"/>
            <a:pathLst>
              <a:path w="2878422" h="2041063">
                <a:moveTo>
                  <a:pt x="0" y="0"/>
                </a:moveTo>
                <a:lnTo>
                  <a:pt x="2878422" y="0"/>
                </a:lnTo>
                <a:lnTo>
                  <a:pt x="2878422" y="2041063"/>
                </a:lnTo>
                <a:lnTo>
                  <a:pt x="0" y="204106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flipH="1">
            <a:off x="1680614" y="1346383"/>
            <a:ext cx="761621" cy="976437"/>
          </a:xfrm>
          <a:custGeom>
            <a:avLst/>
            <a:gdLst/>
            <a:ahLst/>
            <a:cxnLst/>
            <a:rect l="l" t="t" r="r" b="b"/>
            <a:pathLst>
              <a:path w="761621" h="976437">
                <a:moveTo>
                  <a:pt x="761621" y="0"/>
                </a:moveTo>
                <a:lnTo>
                  <a:pt x="0" y="0"/>
                </a:lnTo>
                <a:lnTo>
                  <a:pt x="0" y="976437"/>
                </a:lnTo>
                <a:lnTo>
                  <a:pt x="761621" y="976437"/>
                </a:lnTo>
                <a:lnTo>
                  <a:pt x="761621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407398" y="1839036"/>
            <a:ext cx="482802" cy="444178"/>
          </a:xfrm>
          <a:custGeom>
            <a:avLst/>
            <a:gdLst/>
            <a:ahLst/>
            <a:cxnLst/>
            <a:rect l="l" t="t" r="r" b="b"/>
            <a:pathLst>
              <a:path w="482802" h="444178">
                <a:moveTo>
                  <a:pt x="0" y="0"/>
                </a:moveTo>
                <a:lnTo>
                  <a:pt x="482802" y="0"/>
                </a:lnTo>
                <a:lnTo>
                  <a:pt x="482802" y="444177"/>
                </a:lnTo>
                <a:lnTo>
                  <a:pt x="0" y="444177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=""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507531" y="1182995"/>
            <a:ext cx="847288" cy="1086267"/>
          </a:xfrm>
          <a:custGeom>
            <a:avLst/>
            <a:gdLst/>
            <a:ahLst/>
            <a:cxnLst/>
            <a:rect l="l" t="t" r="r" b="b"/>
            <a:pathLst>
              <a:path w="847288" h="1086267">
                <a:moveTo>
                  <a:pt x="0" y="0"/>
                </a:moveTo>
                <a:lnTo>
                  <a:pt x="847288" y="0"/>
                </a:lnTo>
                <a:lnTo>
                  <a:pt x="847288" y="1086267"/>
                </a:lnTo>
                <a:lnTo>
                  <a:pt x="0" y="108626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flipH="1">
            <a:off x="1575875" y="2269262"/>
            <a:ext cx="356696" cy="227637"/>
          </a:xfrm>
          <a:custGeom>
            <a:avLst/>
            <a:gdLst/>
            <a:ahLst/>
            <a:cxnLst/>
            <a:rect l="l" t="t" r="r" b="b"/>
            <a:pathLst>
              <a:path w="356696" h="227637">
                <a:moveTo>
                  <a:pt x="356696" y="0"/>
                </a:moveTo>
                <a:lnTo>
                  <a:pt x="0" y="0"/>
                </a:lnTo>
                <a:lnTo>
                  <a:pt x="0" y="227636"/>
                </a:lnTo>
                <a:lnTo>
                  <a:pt x="356696" y="227636"/>
                </a:lnTo>
                <a:lnTo>
                  <a:pt x="356696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=""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406235" y="2155443"/>
            <a:ext cx="356696" cy="227637"/>
          </a:xfrm>
          <a:custGeom>
            <a:avLst/>
            <a:gdLst/>
            <a:ahLst/>
            <a:cxnLst/>
            <a:rect l="l" t="t" r="r" b="b"/>
            <a:pathLst>
              <a:path w="356696" h="227637">
                <a:moveTo>
                  <a:pt x="0" y="0"/>
                </a:moveTo>
                <a:lnTo>
                  <a:pt x="356696" y="0"/>
                </a:lnTo>
                <a:lnTo>
                  <a:pt x="356696" y="227637"/>
                </a:lnTo>
                <a:lnTo>
                  <a:pt x="0" y="227637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=""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1565717" y="3405461"/>
            <a:ext cx="4736971" cy="561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39"/>
              </a:lnSpc>
              <a:spcBef>
                <a:spcPct val="0"/>
              </a:spcBef>
            </a:pPr>
            <a:r>
              <a:rPr lang="en-US" sz="3699" b="1" spc="36">
                <a:solidFill>
                  <a:srgbClr val="1E5D3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Introduction</a:t>
            </a:r>
          </a:p>
        </p:txBody>
      </p:sp>
      <p:sp>
        <p:nvSpPr>
          <p:cNvPr id="16" name="Freeform 16"/>
          <p:cNvSpPr/>
          <p:nvPr/>
        </p:nvSpPr>
        <p:spPr>
          <a:xfrm rot="9790824">
            <a:off x="-684664" y="8330582"/>
            <a:ext cx="2538493" cy="2349260"/>
          </a:xfrm>
          <a:custGeom>
            <a:avLst/>
            <a:gdLst/>
            <a:ahLst/>
            <a:cxnLst/>
            <a:rect l="l" t="t" r="r" b="b"/>
            <a:pathLst>
              <a:path w="2538493" h="2349260">
                <a:moveTo>
                  <a:pt x="0" y="0"/>
                </a:moveTo>
                <a:lnTo>
                  <a:pt x="2538494" y="0"/>
                </a:lnTo>
                <a:lnTo>
                  <a:pt x="2538494" y="2349260"/>
                </a:lnTo>
                <a:lnTo>
                  <a:pt x="0" y="2349260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=""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1521232" y="4438056"/>
            <a:ext cx="6038768" cy="60129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5"/>
              </a:lnSpc>
              <a:spcBef>
                <a:spcPct val="0"/>
              </a:spcBef>
            </a:pPr>
            <a:r>
              <a:rPr lang="en-US" sz="2504" spc="25">
                <a:solidFill>
                  <a:srgbClr val="1E5D39"/>
                </a:solidFill>
                <a:latin typeface="Obra Letra"/>
                <a:ea typeface="Obra Letra"/>
                <a:cs typeface="Obra Letra"/>
                <a:sym typeface="Obra Letra"/>
              </a:rPr>
              <a:t>Background:</a:t>
            </a:r>
          </a:p>
          <a:p>
            <a:pPr algn="l">
              <a:lnSpc>
                <a:spcPts val="2754"/>
              </a:lnSpc>
              <a:spcBef>
                <a:spcPct val="0"/>
              </a:spcBef>
            </a:pPr>
            <a:endParaRPr lang="en-US" sz="2504" spc="25">
              <a:solidFill>
                <a:srgbClr val="1E5D39"/>
              </a:solidFill>
              <a:latin typeface="Obra Letra"/>
              <a:ea typeface="Obra Letra"/>
              <a:cs typeface="Obra Letra"/>
              <a:sym typeface="Obra Letra"/>
            </a:endParaRPr>
          </a:p>
          <a:p>
            <a:pPr algn="l">
              <a:lnSpc>
                <a:spcPts val="2754"/>
              </a:lnSpc>
              <a:spcBef>
                <a:spcPct val="0"/>
              </a:spcBef>
            </a:pPr>
            <a:r>
              <a:rPr lang="en-US" sz="2295" spc="22">
                <a:solidFill>
                  <a:srgbClr val="1E5D39"/>
                </a:solidFill>
                <a:latin typeface="Obra Letra"/>
                <a:ea typeface="Obra Letra"/>
                <a:cs typeface="Obra Letra"/>
                <a:sym typeface="Obra Letra"/>
              </a:rPr>
              <a:t>Adventure Quest is an interactive game designed to dynamically adapt the storyline based on player decisions.</a:t>
            </a:r>
          </a:p>
          <a:p>
            <a:pPr algn="l">
              <a:lnSpc>
                <a:spcPts val="2754"/>
              </a:lnSpc>
              <a:spcBef>
                <a:spcPct val="0"/>
              </a:spcBef>
            </a:pPr>
            <a:endParaRPr lang="en-US" sz="2295" spc="22">
              <a:solidFill>
                <a:srgbClr val="1E5D39"/>
              </a:solidFill>
              <a:latin typeface="Obra Letra"/>
              <a:ea typeface="Obra Letra"/>
              <a:cs typeface="Obra Letra"/>
              <a:sym typeface="Obra Letra"/>
            </a:endParaRPr>
          </a:p>
          <a:p>
            <a:pPr algn="l">
              <a:lnSpc>
                <a:spcPts val="3005"/>
              </a:lnSpc>
              <a:spcBef>
                <a:spcPct val="0"/>
              </a:spcBef>
            </a:pPr>
            <a:r>
              <a:rPr lang="en-US" sz="2504" spc="25">
                <a:solidFill>
                  <a:srgbClr val="1E5D39"/>
                </a:solidFill>
                <a:latin typeface="Obra Letra"/>
                <a:ea typeface="Obra Letra"/>
                <a:cs typeface="Obra Letra"/>
                <a:sym typeface="Obra Letra"/>
              </a:rPr>
              <a:t>Motivation:</a:t>
            </a:r>
          </a:p>
          <a:p>
            <a:pPr algn="l">
              <a:lnSpc>
                <a:spcPts val="2754"/>
              </a:lnSpc>
              <a:spcBef>
                <a:spcPct val="0"/>
              </a:spcBef>
            </a:pPr>
            <a:endParaRPr lang="en-US" sz="2504" spc="25">
              <a:solidFill>
                <a:srgbClr val="1E5D39"/>
              </a:solidFill>
              <a:latin typeface="Obra Letra"/>
              <a:ea typeface="Obra Letra"/>
              <a:cs typeface="Obra Letra"/>
              <a:sym typeface="Obra Letra"/>
            </a:endParaRPr>
          </a:p>
          <a:p>
            <a:pPr algn="l">
              <a:lnSpc>
                <a:spcPts val="2754"/>
              </a:lnSpc>
              <a:spcBef>
                <a:spcPct val="0"/>
              </a:spcBef>
            </a:pPr>
            <a:r>
              <a:rPr lang="en-US" sz="2295" spc="22">
                <a:solidFill>
                  <a:srgbClr val="1E5D39"/>
                </a:solidFill>
                <a:latin typeface="Obra Letra"/>
                <a:ea typeface="Obra Letra"/>
                <a:cs typeface="Obra Letra"/>
                <a:sym typeface="Obra Letra"/>
              </a:rPr>
              <a:t>We aimed to innovate in narrative-driven games by utilizing factor graphs to make decisions more engaging and adaptive.</a:t>
            </a:r>
          </a:p>
          <a:p>
            <a:pPr algn="l">
              <a:lnSpc>
                <a:spcPts val="2754"/>
              </a:lnSpc>
              <a:spcBef>
                <a:spcPct val="0"/>
              </a:spcBef>
            </a:pPr>
            <a:endParaRPr lang="en-US" sz="2295" spc="22">
              <a:solidFill>
                <a:srgbClr val="1E5D39"/>
              </a:solidFill>
              <a:latin typeface="Obra Letra"/>
              <a:ea typeface="Obra Letra"/>
              <a:cs typeface="Obra Letra"/>
              <a:sym typeface="Obra Letra"/>
            </a:endParaRPr>
          </a:p>
          <a:p>
            <a:pPr algn="l">
              <a:lnSpc>
                <a:spcPts val="3005"/>
              </a:lnSpc>
              <a:spcBef>
                <a:spcPct val="0"/>
              </a:spcBef>
            </a:pPr>
            <a:r>
              <a:rPr lang="en-US" sz="2504" spc="25">
                <a:solidFill>
                  <a:srgbClr val="1E5D39"/>
                </a:solidFill>
                <a:latin typeface="Obra Letra"/>
                <a:ea typeface="Obra Letra"/>
                <a:cs typeface="Obra Letra"/>
                <a:sym typeface="Obra Letra"/>
              </a:rPr>
              <a:t>Goals:</a:t>
            </a:r>
          </a:p>
          <a:p>
            <a:pPr algn="l">
              <a:lnSpc>
                <a:spcPts val="2754"/>
              </a:lnSpc>
              <a:spcBef>
                <a:spcPct val="0"/>
              </a:spcBef>
            </a:pPr>
            <a:endParaRPr lang="en-US" sz="2504" spc="25">
              <a:solidFill>
                <a:srgbClr val="1E5D39"/>
              </a:solidFill>
              <a:latin typeface="Obra Letra"/>
              <a:ea typeface="Obra Letra"/>
              <a:cs typeface="Obra Letra"/>
              <a:sym typeface="Obra Letra"/>
            </a:endParaRPr>
          </a:p>
          <a:p>
            <a:pPr algn="l">
              <a:lnSpc>
                <a:spcPts val="2754"/>
              </a:lnSpc>
              <a:spcBef>
                <a:spcPct val="0"/>
              </a:spcBef>
            </a:pPr>
            <a:r>
              <a:rPr lang="en-US" sz="2295" spc="22">
                <a:solidFill>
                  <a:srgbClr val="1E5D39"/>
                </a:solidFill>
                <a:latin typeface="Obra Letra"/>
                <a:ea typeface="Obra Letra"/>
                <a:cs typeface="Obra Letra"/>
                <a:sym typeface="Obra Letra"/>
              </a:rPr>
              <a:t>Create a dynamic, engaging game that evolves based on player choices, enhancing interactivity.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BB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619961" y="829644"/>
            <a:ext cx="2837955" cy="1439617"/>
          </a:xfrm>
          <a:custGeom>
            <a:avLst/>
            <a:gdLst/>
            <a:ahLst/>
            <a:cxnLst/>
            <a:rect l="l" t="t" r="r" b="b"/>
            <a:pathLst>
              <a:path w="2837955" h="1439617">
                <a:moveTo>
                  <a:pt x="0" y="0"/>
                </a:moveTo>
                <a:lnTo>
                  <a:pt x="2837955" y="0"/>
                </a:lnTo>
                <a:lnTo>
                  <a:pt x="2837955" y="1439618"/>
                </a:lnTo>
                <a:lnTo>
                  <a:pt x="0" y="14396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2228164" y="950261"/>
            <a:ext cx="838459" cy="1074948"/>
          </a:xfrm>
          <a:custGeom>
            <a:avLst/>
            <a:gdLst/>
            <a:ahLst/>
            <a:cxnLst/>
            <a:rect l="l" t="t" r="r" b="b"/>
            <a:pathLst>
              <a:path w="838459" h="1074948">
                <a:moveTo>
                  <a:pt x="838459" y="0"/>
                </a:moveTo>
                <a:lnTo>
                  <a:pt x="0" y="0"/>
                </a:lnTo>
                <a:lnTo>
                  <a:pt x="0" y="1074948"/>
                </a:lnTo>
                <a:lnTo>
                  <a:pt x="838459" y="1074948"/>
                </a:lnTo>
                <a:lnTo>
                  <a:pt x="838459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2019649" y="1048772"/>
            <a:ext cx="3829107" cy="1274048"/>
          </a:xfrm>
          <a:custGeom>
            <a:avLst/>
            <a:gdLst/>
            <a:ahLst/>
            <a:cxnLst/>
            <a:rect l="l" t="t" r="r" b="b"/>
            <a:pathLst>
              <a:path w="3829107" h="1274048">
                <a:moveTo>
                  <a:pt x="0" y="0"/>
                </a:moveTo>
                <a:lnTo>
                  <a:pt x="3829107" y="0"/>
                </a:lnTo>
                <a:lnTo>
                  <a:pt x="3829107" y="1274048"/>
                </a:lnTo>
                <a:lnTo>
                  <a:pt x="0" y="127404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5669800" y="776086"/>
            <a:ext cx="3049119" cy="1546735"/>
          </a:xfrm>
          <a:custGeom>
            <a:avLst/>
            <a:gdLst/>
            <a:ahLst/>
            <a:cxnLst/>
            <a:rect l="l" t="t" r="r" b="b"/>
            <a:pathLst>
              <a:path w="3049119" h="1546735">
                <a:moveTo>
                  <a:pt x="0" y="0"/>
                </a:moveTo>
                <a:lnTo>
                  <a:pt x="3049118" y="0"/>
                </a:lnTo>
                <a:lnTo>
                  <a:pt x="3049118" y="1546734"/>
                </a:lnTo>
                <a:lnTo>
                  <a:pt x="0" y="15467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4291932" y="247503"/>
            <a:ext cx="1885185" cy="2077859"/>
          </a:xfrm>
          <a:custGeom>
            <a:avLst/>
            <a:gdLst/>
            <a:ahLst/>
            <a:cxnLst/>
            <a:rect l="l" t="t" r="r" b="b"/>
            <a:pathLst>
              <a:path w="1885185" h="2077859">
                <a:moveTo>
                  <a:pt x="0" y="0"/>
                </a:moveTo>
                <a:lnTo>
                  <a:pt x="1885185" y="0"/>
                </a:lnTo>
                <a:lnTo>
                  <a:pt x="1885185" y="2077859"/>
                </a:lnTo>
                <a:lnTo>
                  <a:pt x="0" y="207785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1107471">
            <a:off x="-495671" y="1957855"/>
            <a:ext cx="1522470" cy="2492139"/>
          </a:xfrm>
          <a:custGeom>
            <a:avLst/>
            <a:gdLst/>
            <a:ahLst/>
            <a:cxnLst/>
            <a:rect l="l" t="t" r="r" b="b"/>
            <a:pathLst>
              <a:path w="1522470" h="2492139">
                <a:moveTo>
                  <a:pt x="0" y="0"/>
                </a:moveTo>
                <a:lnTo>
                  <a:pt x="1522470" y="0"/>
                </a:lnTo>
                <a:lnTo>
                  <a:pt x="1522470" y="2492138"/>
                </a:lnTo>
                <a:lnTo>
                  <a:pt x="0" y="249213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10114811">
            <a:off x="5302559" y="2480458"/>
            <a:ext cx="2878422" cy="2041063"/>
          </a:xfrm>
          <a:custGeom>
            <a:avLst/>
            <a:gdLst/>
            <a:ahLst/>
            <a:cxnLst/>
            <a:rect l="l" t="t" r="r" b="b"/>
            <a:pathLst>
              <a:path w="2878422" h="2041063">
                <a:moveTo>
                  <a:pt x="0" y="0"/>
                </a:moveTo>
                <a:lnTo>
                  <a:pt x="2878422" y="0"/>
                </a:lnTo>
                <a:lnTo>
                  <a:pt x="2878422" y="2041063"/>
                </a:lnTo>
                <a:lnTo>
                  <a:pt x="0" y="204106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=""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flipH="1">
            <a:off x="1680614" y="1346383"/>
            <a:ext cx="761621" cy="976437"/>
          </a:xfrm>
          <a:custGeom>
            <a:avLst/>
            <a:gdLst/>
            <a:ahLst/>
            <a:cxnLst/>
            <a:rect l="l" t="t" r="r" b="b"/>
            <a:pathLst>
              <a:path w="761621" h="976437">
                <a:moveTo>
                  <a:pt x="761621" y="0"/>
                </a:moveTo>
                <a:lnTo>
                  <a:pt x="0" y="0"/>
                </a:lnTo>
                <a:lnTo>
                  <a:pt x="0" y="976437"/>
                </a:lnTo>
                <a:lnTo>
                  <a:pt x="761621" y="976437"/>
                </a:lnTo>
                <a:lnTo>
                  <a:pt x="761621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407398" y="1839036"/>
            <a:ext cx="482802" cy="444178"/>
          </a:xfrm>
          <a:custGeom>
            <a:avLst/>
            <a:gdLst/>
            <a:ahLst/>
            <a:cxnLst/>
            <a:rect l="l" t="t" r="r" b="b"/>
            <a:pathLst>
              <a:path w="482802" h="444178">
                <a:moveTo>
                  <a:pt x="0" y="0"/>
                </a:moveTo>
                <a:lnTo>
                  <a:pt x="482802" y="0"/>
                </a:lnTo>
                <a:lnTo>
                  <a:pt x="482802" y="444177"/>
                </a:lnTo>
                <a:lnTo>
                  <a:pt x="0" y="444177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=""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507531" y="1182995"/>
            <a:ext cx="847288" cy="1086267"/>
          </a:xfrm>
          <a:custGeom>
            <a:avLst/>
            <a:gdLst/>
            <a:ahLst/>
            <a:cxnLst/>
            <a:rect l="l" t="t" r="r" b="b"/>
            <a:pathLst>
              <a:path w="847288" h="1086267">
                <a:moveTo>
                  <a:pt x="0" y="0"/>
                </a:moveTo>
                <a:lnTo>
                  <a:pt x="847288" y="0"/>
                </a:lnTo>
                <a:lnTo>
                  <a:pt x="847288" y="1086267"/>
                </a:lnTo>
                <a:lnTo>
                  <a:pt x="0" y="108626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flipH="1">
            <a:off x="1575875" y="2269262"/>
            <a:ext cx="356696" cy="227637"/>
          </a:xfrm>
          <a:custGeom>
            <a:avLst/>
            <a:gdLst/>
            <a:ahLst/>
            <a:cxnLst/>
            <a:rect l="l" t="t" r="r" b="b"/>
            <a:pathLst>
              <a:path w="356696" h="227637">
                <a:moveTo>
                  <a:pt x="356696" y="0"/>
                </a:moveTo>
                <a:lnTo>
                  <a:pt x="0" y="0"/>
                </a:lnTo>
                <a:lnTo>
                  <a:pt x="0" y="227636"/>
                </a:lnTo>
                <a:lnTo>
                  <a:pt x="356696" y="227636"/>
                </a:lnTo>
                <a:lnTo>
                  <a:pt x="356696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=""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406235" y="2155443"/>
            <a:ext cx="356696" cy="227637"/>
          </a:xfrm>
          <a:custGeom>
            <a:avLst/>
            <a:gdLst/>
            <a:ahLst/>
            <a:cxnLst/>
            <a:rect l="l" t="t" r="r" b="b"/>
            <a:pathLst>
              <a:path w="356696" h="227637">
                <a:moveTo>
                  <a:pt x="0" y="0"/>
                </a:moveTo>
                <a:lnTo>
                  <a:pt x="356696" y="0"/>
                </a:lnTo>
                <a:lnTo>
                  <a:pt x="356696" y="227637"/>
                </a:lnTo>
                <a:lnTo>
                  <a:pt x="0" y="227637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=""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382153" y="3500989"/>
            <a:ext cx="5176053" cy="561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39"/>
              </a:lnSpc>
              <a:spcBef>
                <a:spcPct val="0"/>
              </a:spcBef>
            </a:pPr>
            <a:r>
              <a:rPr lang="en-US" sz="3699" b="1" spc="36">
                <a:solidFill>
                  <a:srgbClr val="1E5D3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Problem Statement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17994" y="8217313"/>
            <a:ext cx="5976365" cy="1704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79"/>
              </a:lnSpc>
              <a:spcBef>
                <a:spcPct val="0"/>
              </a:spcBef>
            </a:pPr>
            <a:r>
              <a:rPr lang="en-US" sz="2399" b="1" spc="23">
                <a:solidFill>
                  <a:srgbClr val="1E5D39"/>
                </a:solidFill>
                <a:latin typeface="Obra Letra Bold"/>
                <a:ea typeface="Obra Letra Bold"/>
                <a:cs typeface="Obra Letra Bold"/>
                <a:sym typeface="Obra Letra Bold"/>
              </a:rPr>
              <a:t>Existing Solutions:</a:t>
            </a:r>
          </a:p>
          <a:p>
            <a:pPr algn="r">
              <a:lnSpc>
                <a:spcPts val="2879"/>
              </a:lnSpc>
              <a:spcBef>
                <a:spcPct val="0"/>
              </a:spcBef>
            </a:pPr>
            <a:endParaRPr lang="en-US" sz="2399" b="1" spc="23">
              <a:solidFill>
                <a:srgbClr val="1E5D39"/>
              </a:solidFill>
              <a:latin typeface="Obra Letra Bold"/>
              <a:ea typeface="Obra Letra Bold"/>
              <a:cs typeface="Obra Letra Bold"/>
              <a:sym typeface="Obra Letra Bold"/>
            </a:endParaRPr>
          </a:p>
          <a:p>
            <a:pPr algn="r">
              <a:lnSpc>
                <a:spcPts val="2759"/>
              </a:lnSpc>
              <a:spcBef>
                <a:spcPct val="0"/>
              </a:spcBef>
            </a:pPr>
            <a:r>
              <a:rPr lang="en-US" sz="2299" spc="22">
                <a:solidFill>
                  <a:srgbClr val="1E5D39"/>
                </a:solidFill>
                <a:latin typeface="Obra Letra"/>
                <a:ea typeface="Obra Letra"/>
                <a:cs typeface="Obra Letra"/>
                <a:sym typeface="Obra Letra"/>
              </a:rPr>
              <a:t>Existing systems struggle with scalability and fail to offer deeply personalized narratives.</a:t>
            </a:r>
          </a:p>
          <a:p>
            <a:pPr algn="ctr">
              <a:lnSpc>
                <a:spcPts val="2399"/>
              </a:lnSpc>
              <a:spcBef>
                <a:spcPct val="0"/>
              </a:spcBef>
            </a:pPr>
            <a:endParaRPr lang="en-US" sz="2299" spc="22">
              <a:solidFill>
                <a:srgbClr val="1E5D39"/>
              </a:solidFill>
              <a:latin typeface="Obra Letra"/>
              <a:ea typeface="Obra Letra"/>
              <a:cs typeface="Obra Letra"/>
              <a:sym typeface="Obra Letra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82820" y="4607854"/>
            <a:ext cx="7194359" cy="2428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6567" lvl="1" indent="-248284" algn="l">
              <a:lnSpc>
                <a:spcPts val="2759"/>
              </a:lnSpc>
              <a:spcBef>
                <a:spcPct val="0"/>
              </a:spcBef>
              <a:buFont typeface="Arial"/>
              <a:buChar char="•"/>
            </a:pPr>
            <a:r>
              <a:rPr lang="en-US" sz="2299" spc="22">
                <a:solidFill>
                  <a:srgbClr val="1E5D39"/>
                </a:solidFill>
                <a:latin typeface="Obra Letra"/>
                <a:ea typeface="Obra Letra"/>
                <a:cs typeface="Obra Letra"/>
                <a:sym typeface="Obra Letra"/>
              </a:rPr>
              <a:t>Challenges in Narrative Design:</a:t>
            </a:r>
          </a:p>
          <a:p>
            <a:pPr algn="l">
              <a:lnSpc>
                <a:spcPts val="2399"/>
              </a:lnSpc>
              <a:spcBef>
                <a:spcPct val="0"/>
              </a:spcBef>
            </a:pPr>
            <a:endParaRPr lang="en-US" sz="2299" spc="22">
              <a:solidFill>
                <a:srgbClr val="1E5D39"/>
              </a:solidFill>
              <a:latin typeface="Obra Letra"/>
              <a:ea typeface="Obra Letra"/>
              <a:cs typeface="Obra Letra"/>
              <a:sym typeface="Obra Letra"/>
            </a:endParaRPr>
          </a:p>
          <a:p>
            <a:pPr marL="863598" lvl="2" indent="-287866" algn="l">
              <a:lnSpc>
                <a:spcPts val="2399"/>
              </a:lnSpc>
              <a:spcBef>
                <a:spcPct val="0"/>
              </a:spcBef>
              <a:buFont typeface="Arial"/>
              <a:buChar char="⚬"/>
            </a:pPr>
            <a:r>
              <a:rPr lang="en-US" sz="1999" spc="19">
                <a:solidFill>
                  <a:srgbClr val="1E5D39"/>
                </a:solidFill>
                <a:latin typeface="Obra Letra"/>
                <a:ea typeface="Obra Letra"/>
                <a:cs typeface="Obra Letra"/>
                <a:sym typeface="Obra Letra"/>
              </a:rPr>
              <a:t>Traditional games use static storylines, which lack adaptability.</a:t>
            </a:r>
          </a:p>
          <a:p>
            <a:pPr algn="l">
              <a:lnSpc>
                <a:spcPts val="2399"/>
              </a:lnSpc>
              <a:spcBef>
                <a:spcPct val="0"/>
              </a:spcBef>
            </a:pPr>
            <a:endParaRPr lang="en-US" sz="1999" spc="19">
              <a:solidFill>
                <a:srgbClr val="1E5D39"/>
              </a:solidFill>
              <a:latin typeface="Obra Letra"/>
              <a:ea typeface="Obra Letra"/>
              <a:cs typeface="Obra Letra"/>
              <a:sym typeface="Obra Letra"/>
            </a:endParaRPr>
          </a:p>
          <a:p>
            <a:pPr marL="863598" lvl="2" indent="-287866" algn="l">
              <a:lnSpc>
                <a:spcPts val="2399"/>
              </a:lnSpc>
              <a:spcBef>
                <a:spcPct val="0"/>
              </a:spcBef>
              <a:buFont typeface="Arial"/>
              <a:buChar char="⚬"/>
            </a:pPr>
            <a:r>
              <a:rPr lang="en-US" sz="1999" spc="19">
                <a:solidFill>
                  <a:srgbClr val="1E5D39"/>
                </a:solidFill>
                <a:latin typeface="Obra Letra"/>
                <a:ea typeface="Obra Letra"/>
                <a:cs typeface="Obra Letra"/>
                <a:sym typeface="Obra Letra"/>
              </a:rPr>
              <a:t>Modeling complex decision trees with meaningful outcomes is computationally intensive.</a:t>
            </a:r>
          </a:p>
          <a:p>
            <a:pPr algn="l">
              <a:lnSpc>
                <a:spcPts val="2399"/>
              </a:lnSpc>
              <a:spcBef>
                <a:spcPct val="0"/>
              </a:spcBef>
            </a:pPr>
            <a:endParaRPr lang="en-US" sz="1999" spc="19">
              <a:solidFill>
                <a:srgbClr val="1E5D39"/>
              </a:solidFill>
              <a:latin typeface="Obra Letra"/>
              <a:ea typeface="Obra Letra"/>
              <a:cs typeface="Obra Letra"/>
              <a:sym typeface="Obra Letr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BB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619961" y="829644"/>
            <a:ext cx="2837955" cy="1439617"/>
          </a:xfrm>
          <a:custGeom>
            <a:avLst/>
            <a:gdLst/>
            <a:ahLst/>
            <a:cxnLst/>
            <a:rect l="l" t="t" r="r" b="b"/>
            <a:pathLst>
              <a:path w="2837955" h="1439617">
                <a:moveTo>
                  <a:pt x="0" y="0"/>
                </a:moveTo>
                <a:lnTo>
                  <a:pt x="2837955" y="0"/>
                </a:lnTo>
                <a:lnTo>
                  <a:pt x="2837955" y="1439618"/>
                </a:lnTo>
                <a:lnTo>
                  <a:pt x="0" y="14396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2228164" y="950261"/>
            <a:ext cx="838459" cy="1074948"/>
          </a:xfrm>
          <a:custGeom>
            <a:avLst/>
            <a:gdLst/>
            <a:ahLst/>
            <a:cxnLst/>
            <a:rect l="l" t="t" r="r" b="b"/>
            <a:pathLst>
              <a:path w="838459" h="1074948">
                <a:moveTo>
                  <a:pt x="838459" y="0"/>
                </a:moveTo>
                <a:lnTo>
                  <a:pt x="0" y="0"/>
                </a:lnTo>
                <a:lnTo>
                  <a:pt x="0" y="1074948"/>
                </a:lnTo>
                <a:lnTo>
                  <a:pt x="838459" y="1074948"/>
                </a:lnTo>
                <a:lnTo>
                  <a:pt x="838459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2019649" y="1048772"/>
            <a:ext cx="3829107" cy="1274048"/>
          </a:xfrm>
          <a:custGeom>
            <a:avLst/>
            <a:gdLst/>
            <a:ahLst/>
            <a:cxnLst/>
            <a:rect l="l" t="t" r="r" b="b"/>
            <a:pathLst>
              <a:path w="3829107" h="1274048">
                <a:moveTo>
                  <a:pt x="0" y="0"/>
                </a:moveTo>
                <a:lnTo>
                  <a:pt x="3829107" y="0"/>
                </a:lnTo>
                <a:lnTo>
                  <a:pt x="3829107" y="1274048"/>
                </a:lnTo>
                <a:lnTo>
                  <a:pt x="0" y="127404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5669800" y="776086"/>
            <a:ext cx="3049119" cy="1546735"/>
          </a:xfrm>
          <a:custGeom>
            <a:avLst/>
            <a:gdLst/>
            <a:ahLst/>
            <a:cxnLst/>
            <a:rect l="l" t="t" r="r" b="b"/>
            <a:pathLst>
              <a:path w="3049119" h="1546735">
                <a:moveTo>
                  <a:pt x="0" y="0"/>
                </a:moveTo>
                <a:lnTo>
                  <a:pt x="3049118" y="0"/>
                </a:lnTo>
                <a:lnTo>
                  <a:pt x="3049118" y="1546734"/>
                </a:lnTo>
                <a:lnTo>
                  <a:pt x="0" y="15467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4291932" y="247503"/>
            <a:ext cx="1885185" cy="2077859"/>
          </a:xfrm>
          <a:custGeom>
            <a:avLst/>
            <a:gdLst/>
            <a:ahLst/>
            <a:cxnLst/>
            <a:rect l="l" t="t" r="r" b="b"/>
            <a:pathLst>
              <a:path w="1885185" h="2077859">
                <a:moveTo>
                  <a:pt x="0" y="0"/>
                </a:moveTo>
                <a:lnTo>
                  <a:pt x="1885185" y="0"/>
                </a:lnTo>
                <a:lnTo>
                  <a:pt x="1885185" y="2077859"/>
                </a:lnTo>
                <a:lnTo>
                  <a:pt x="0" y="207785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1107471">
            <a:off x="-495671" y="1957855"/>
            <a:ext cx="1522470" cy="2492139"/>
          </a:xfrm>
          <a:custGeom>
            <a:avLst/>
            <a:gdLst/>
            <a:ahLst/>
            <a:cxnLst/>
            <a:rect l="l" t="t" r="r" b="b"/>
            <a:pathLst>
              <a:path w="1522470" h="2492139">
                <a:moveTo>
                  <a:pt x="0" y="0"/>
                </a:moveTo>
                <a:lnTo>
                  <a:pt x="1522470" y="0"/>
                </a:lnTo>
                <a:lnTo>
                  <a:pt x="1522470" y="2492138"/>
                </a:lnTo>
                <a:lnTo>
                  <a:pt x="0" y="249213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10114811">
            <a:off x="5302559" y="2480458"/>
            <a:ext cx="2878422" cy="2041063"/>
          </a:xfrm>
          <a:custGeom>
            <a:avLst/>
            <a:gdLst/>
            <a:ahLst/>
            <a:cxnLst/>
            <a:rect l="l" t="t" r="r" b="b"/>
            <a:pathLst>
              <a:path w="2878422" h="2041063">
                <a:moveTo>
                  <a:pt x="0" y="0"/>
                </a:moveTo>
                <a:lnTo>
                  <a:pt x="2878422" y="0"/>
                </a:lnTo>
                <a:lnTo>
                  <a:pt x="2878422" y="2041063"/>
                </a:lnTo>
                <a:lnTo>
                  <a:pt x="0" y="204106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=""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flipH="1">
            <a:off x="1680614" y="1346383"/>
            <a:ext cx="761621" cy="976437"/>
          </a:xfrm>
          <a:custGeom>
            <a:avLst/>
            <a:gdLst/>
            <a:ahLst/>
            <a:cxnLst/>
            <a:rect l="l" t="t" r="r" b="b"/>
            <a:pathLst>
              <a:path w="761621" h="976437">
                <a:moveTo>
                  <a:pt x="761621" y="0"/>
                </a:moveTo>
                <a:lnTo>
                  <a:pt x="0" y="0"/>
                </a:lnTo>
                <a:lnTo>
                  <a:pt x="0" y="976437"/>
                </a:lnTo>
                <a:lnTo>
                  <a:pt x="761621" y="976437"/>
                </a:lnTo>
                <a:lnTo>
                  <a:pt x="761621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407398" y="1839036"/>
            <a:ext cx="482802" cy="444178"/>
          </a:xfrm>
          <a:custGeom>
            <a:avLst/>
            <a:gdLst/>
            <a:ahLst/>
            <a:cxnLst/>
            <a:rect l="l" t="t" r="r" b="b"/>
            <a:pathLst>
              <a:path w="482802" h="444178">
                <a:moveTo>
                  <a:pt x="0" y="0"/>
                </a:moveTo>
                <a:lnTo>
                  <a:pt x="482802" y="0"/>
                </a:lnTo>
                <a:lnTo>
                  <a:pt x="482802" y="444177"/>
                </a:lnTo>
                <a:lnTo>
                  <a:pt x="0" y="444177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=""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507531" y="1182995"/>
            <a:ext cx="847288" cy="1086267"/>
          </a:xfrm>
          <a:custGeom>
            <a:avLst/>
            <a:gdLst/>
            <a:ahLst/>
            <a:cxnLst/>
            <a:rect l="l" t="t" r="r" b="b"/>
            <a:pathLst>
              <a:path w="847288" h="1086267">
                <a:moveTo>
                  <a:pt x="0" y="0"/>
                </a:moveTo>
                <a:lnTo>
                  <a:pt x="847288" y="0"/>
                </a:lnTo>
                <a:lnTo>
                  <a:pt x="847288" y="1086267"/>
                </a:lnTo>
                <a:lnTo>
                  <a:pt x="0" y="108626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flipH="1">
            <a:off x="1575875" y="2269262"/>
            <a:ext cx="356696" cy="227637"/>
          </a:xfrm>
          <a:custGeom>
            <a:avLst/>
            <a:gdLst/>
            <a:ahLst/>
            <a:cxnLst/>
            <a:rect l="l" t="t" r="r" b="b"/>
            <a:pathLst>
              <a:path w="356696" h="227637">
                <a:moveTo>
                  <a:pt x="356696" y="0"/>
                </a:moveTo>
                <a:lnTo>
                  <a:pt x="0" y="0"/>
                </a:lnTo>
                <a:lnTo>
                  <a:pt x="0" y="227636"/>
                </a:lnTo>
                <a:lnTo>
                  <a:pt x="356696" y="227636"/>
                </a:lnTo>
                <a:lnTo>
                  <a:pt x="356696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=""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406235" y="2155443"/>
            <a:ext cx="356696" cy="227637"/>
          </a:xfrm>
          <a:custGeom>
            <a:avLst/>
            <a:gdLst/>
            <a:ahLst/>
            <a:cxnLst/>
            <a:rect l="l" t="t" r="r" b="b"/>
            <a:pathLst>
              <a:path w="356696" h="227637">
                <a:moveTo>
                  <a:pt x="0" y="0"/>
                </a:moveTo>
                <a:lnTo>
                  <a:pt x="356696" y="0"/>
                </a:lnTo>
                <a:lnTo>
                  <a:pt x="356696" y="227637"/>
                </a:lnTo>
                <a:lnTo>
                  <a:pt x="0" y="227637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=""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270037" y="3258102"/>
            <a:ext cx="5176053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39"/>
              </a:lnSpc>
              <a:spcBef>
                <a:spcPct val="0"/>
              </a:spcBef>
            </a:pPr>
            <a:r>
              <a:rPr lang="en-US" sz="3199" b="1" spc="31">
                <a:solidFill>
                  <a:srgbClr val="1E5D3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Proposed Solution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70037" y="8217313"/>
            <a:ext cx="6924322" cy="1685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79"/>
              </a:lnSpc>
              <a:spcBef>
                <a:spcPct val="0"/>
              </a:spcBef>
            </a:pPr>
            <a:r>
              <a:rPr lang="en-US" sz="2399" b="1" spc="23">
                <a:solidFill>
                  <a:srgbClr val="1E5D39"/>
                </a:solidFill>
                <a:latin typeface="Obra Letra Bold"/>
                <a:ea typeface="Obra Letra Bold"/>
                <a:cs typeface="Obra Letra Bold"/>
                <a:sym typeface="Obra Letra Bold"/>
              </a:rPr>
              <a:t>Why Factor Graphs?</a:t>
            </a:r>
          </a:p>
          <a:p>
            <a:pPr algn="r">
              <a:lnSpc>
                <a:spcPts val="2759"/>
              </a:lnSpc>
              <a:spcBef>
                <a:spcPct val="0"/>
              </a:spcBef>
            </a:pPr>
            <a:r>
              <a:rPr lang="en-US" sz="2299" spc="22">
                <a:solidFill>
                  <a:srgbClr val="1E5D39"/>
                </a:solidFill>
                <a:latin typeface="Obra Letra"/>
                <a:ea typeface="Obra Letra"/>
                <a:cs typeface="Obra Letra"/>
                <a:sym typeface="Obra Letra"/>
              </a:rPr>
              <a:t>Factor graphs allow for efficient modeling of dependencies and probabilities, making them ideal for dynamic storytelling.</a:t>
            </a:r>
          </a:p>
          <a:p>
            <a:pPr algn="ctr">
              <a:lnSpc>
                <a:spcPts val="2399"/>
              </a:lnSpc>
              <a:spcBef>
                <a:spcPct val="0"/>
              </a:spcBef>
            </a:pPr>
            <a:endParaRPr lang="en-US" sz="2299" spc="22">
              <a:solidFill>
                <a:srgbClr val="1E5D39"/>
              </a:solidFill>
              <a:latin typeface="Obra Letra"/>
              <a:ea typeface="Obra Letra"/>
              <a:cs typeface="Obra Letra"/>
              <a:sym typeface="Obra Letra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6356491" y="5441105"/>
            <a:ext cx="7324212" cy="285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99"/>
              </a:lnSpc>
              <a:spcBef>
                <a:spcPct val="0"/>
              </a:spcBef>
            </a:pPr>
            <a:r>
              <a:rPr lang="en-US" sz="1999" spc="19">
                <a:solidFill>
                  <a:srgbClr val="1E5D39"/>
                </a:solidFill>
                <a:latin typeface="Montserrat"/>
                <a:ea typeface="Montserrat"/>
                <a:cs typeface="Montserrat"/>
                <a:sym typeface="Montserrat"/>
              </a:rPr>
              <a:t>Your paragraph text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93965" y="4156558"/>
            <a:ext cx="7076465" cy="3638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39"/>
              </a:lnSpc>
            </a:pPr>
            <a:r>
              <a:rPr lang="en-US" sz="2199" spc="21">
                <a:solidFill>
                  <a:srgbClr val="1E5D39"/>
                </a:solidFill>
                <a:latin typeface="Obra Letra"/>
                <a:ea typeface="Obra Letra"/>
                <a:cs typeface="Obra Letra"/>
                <a:sym typeface="Obra Letra"/>
              </a:rPr>
              <a:t>Key Innovation:</a:t>
            </a:r>
          </a:p>
          <a:p>
            <a:pPr algn="l">
              <a:lnSpc>
                <a:spcPts val="2399"/>
              </a:lnSpc>
            </a:pPr>
            <a:endParaRPr lang="en-US" sz="2199" spc="21">
              <a:solidFill>
                <a:srgbClr val="1E5D39"/>
              </a:solidFill>
              <a:latin typeface="Obra Letra"/>
              <a:ea typeface="Obra Letra"/>
              <a:cs typeface="Obra Letra"/>
              <a:sym typeface="Obra Letra"/>
            </a:endParaRPr>
          </a:p>
          <a:p>
            <a:pPr algn="l">
              <a:lnSpc>
                <a:spcPts val="2399"/>
              </a:lnSpc>
              <a:spcBef>
                <a:spcPct val="0"/>
              </a:spcBef>
            </a:pPr>
            <a:r>
              <a:rPr lang="en-US" sz="1999" spc="19">
                <a:solidFill>
                  <a:srgbClr val="1E5D39"/>
                </a:solidFill>
                <a:latin typeface="Obra Letra"/>
                <a:ea typeface="Obra Letra"/>
                <a:cs typeface="Obra Letra"/>
                <a:sym typeface="Obra Letra"/>
              </a:rPr>
              <a:t> Integration of factor graphs to model decisions and outcomes dynamically.</a:t>
            </a:r>
          </a:p>
          <a:p>
            <a:pPr algn="l">
              <a:lnSpc>
                <a:spcPts val="2399"/>
              </a:lnSpc>
              <a:spcBef>
                <a:spcPct val="0"/>
              </a:spcBef>
            </a:pPr>
            <a:endParaRPr lang="en-US" sz="1999" spc="19">
              <a:solidFill>
                <a:srgbClr val="1E5D39"/>
              </a:solidFill>
              <a:latin typeface="Obra Letra"/>
              <a:ea typeface="Obra Letra"/>
              <a:cs typeface="Obra Letra"/>
              <a:sym typeface="Obra Letra"/>
            </a:endParaRPr>
          </a:p>
          <a:p>
            <a:pPr algn="l">
              <a:lnSpc>
                <a:spcPts val="2639"/>
              </a:lnSpc>
              <a:spcBef>
                <a:spcPct val="0"/>
              </a:spcBef>
            </a:pPr>
            <a:r>
              <a:rPr lang="en-US" sz="2199" b="1" spc="21">
                <a:solidFill>
                  <a:srgbClr val="1E5D39"/>
                </a:solidFill>
                <a:latin typeface="Obra Letra Bold"/>
                <a:ea typeface="Obra Letra Bold"/>
                <a:cs typeface="Obra Letra Bold"/>
                <a:sym typeface="Obra Letra Bold"/>
              </a:rPr>
              <a:t>Overview:</a:t>
            </a:r>
          </a:p>
          <a:p>
            <a:pPr algn="l">
              <a:lnSpc>
                <a:spcPts val="2399"/>
              </a:lnSpc>
              <a:spcBef>
                <a:spcPct val="0"/>
              </a:spcBef>
            </a:pPr>
            <a:endParaRPr lang="en-US" sz="2199" b="1" spc="21">
              <a:solidFill>
                <a:srgbClr val="1E5D39"/>
              </a:solidFill>
              <a:latin typeface="Obra Letra Bold"/>
              <a:ea typeface="Obra Letra Bold"/>
              <a:cs typeface="Obra Letra Bold"/>
              <a:sym typeface="Obra Letra Bold"/>
            </a:endParaRPr>
          </a:p>
          <a:p>
            <a:pPr marL="431799" lvl="1" indent="-215899" algn="l">
              <a:lnSpc>
                <a:spcPts val="2399"/>
              </a:lnSpc>
              <a:spcBef>
                <a:spcPct val="0"/>
              </a:spcBef>
              <a:buFont typeface="Arial"/>
              <a:buChar char="•"/>
            </a:pPr>
            <a:r>
              <a:rPr lang="en-US" sz="1999" spc="19">
                <a:solidFill>
                  <a:srgbClr val="1E5D39"/>
                </a:solidFill>
                <a:latin typeface="Obra Letra"/>
                <a:ea typeface="Obra Letra"/>
                <a:cs typeface="Obra Letra"/>
                <a:sym typeface="Obra Letra"/>
              </a:rPr>
              <a:t>Players’ decisions directly impact the storyline and outcomes.</a:t>
            </a:r>
          </a:p>
          <a:p>
            <a:pPr marL="431799" lvl="1" indent="-215899" algn="l">
              <a:lnSpc>
                <a:spcPts val="2399"/>
              </a:lnSpc>
              <a:spcBef>
                <a:spcPct val="0"/>
              </a:spcBef>
              <a:buFont typeface="Arial"/>
              <a:buChar char="•"/>
            </a:pPr>
            <a:r>
              <a:rPr lang="en-US" sz="1999" spc="19">
                <a:solidFill>
                  <a:srgbClr val="1E5D39"/>
                </a:solidFill>
                <a:latin typeface="Obra Letra"/>
                <a:ea typeface="Obra Letra"/>
                <a:cs typeface="Obra Letra"/>
                <a:sym typeface="Obra Letra"/>
              </a:rPr>
              <a:t>A probabilistic approach ensures realistic, adaptive decision-making.</a:t>
            </a:r>
          </a:p>
          <a:p>
            <a:pPr algn="ctr">
              <a:lnSpc>
                <a:spcPts val="2399"/>
              </a:lnSpc>
              <a:spcBef>
                <a:spcPct val="0"/>
              </a:spcBef>
            </a:pPr>
            <a:endParaRPr lang="en-US" sz="1999" spc="19">
              <a:solidFill>
                <a:srgbClr val="1E5D39"/>
              </a:solidFill>
              <a:latin typeface="Obra Letra"/>
              <a:ea typeface="Obra Letra"/>
              <a:cs typeface="Obra Letra"/>
              <a:sym typeface="Obra Letr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BB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619961" y="829644"/>
            <a:ext cx="2837955" cy="1439617"/>
          </a:xfrm>
          <a:custGeom>
            <a:avLst/>
            <a:gdLst/>
            <a:ahLst/>
            <a:cxnLst/>
            <a:rect l="l" t="t" r="r" b="b"/>
            <a:pathLst>
              <a:path w="2837955" h="1439617">
                <a:moveTo>
                  <a:pt x="0" y="0"/>
                </a:moveTo>
                <a:lnTo>
                  <a:pt x="2837955" y="0"/>
                </a:lnTo>
                <a:lnTo>
                  <a:pt x="2837955" y="1439618"/>
                </a:lnTo>
                <a:lnTo>
                  <a:pt x="0" y="14396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2228164" y="950261"/>
            <a:ext cx="838459" cy="1074948"/>
          </a:xfrm>
          <a:custGeom>
            <a:avLst/>
            <a:gdLst/>
            <a:ahLst/>
            <a:cxnLst/>
            <a:rect l="l" t="t" r="r" b="b"/>
            <a:pathLst>
              <a:path w="838459" h="1074948">
                <a:moveTo>
                  <a:pt x="838459" y="0"/>
                </a:moveTo>
                <a:lnTo>
                  <a:pt x="0" y="0"/>
                </a:lnTo>
                <a:lnTo>
                  <a:pt x="0" y="1074948"/>
                </a:lnTo>
                <a:lnTo>
                  <a:pt x="838459" y="1074948"/>
                </a:lnTo>
                <a:lnTo>
                  <a:pt x="838459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2019649" y="1048772"/>
            <a:ext cx="3829107" cy="1274048"/>
          </a:xfrm>
          <a:custGeom>
            <a:avLst/>
            <a:gdLst/>
            <a:ahLst/>
            <a:cxnLst/>
            <a:rect l="l" t="t" r="r" b="b"/>
            <a:pathLst>
              <a:path w="3829107" h="1274048">
                <a:moveTo>
                  <a:pt x="0" y="0"/>
                </a:moveTo>
                <a:lnTo>
                  <a:pt x="3829107" y="0"/>
                </a:lnTo>
                <a:lnTo>
                  <a:pt x="3829107" y="1274048"/>
                </a:lnTo>
                <a:lnTo>
                  <a:pt x="0" y="127404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5669800" y="776086"/>
            <a:ext cx="3049119" cy="1546735"/>
          </a:xfrm>
          <a:custGeom>
            <a:avLst/>
            <a:gdLst/>
            <a:ahLst/>
            <a:cxnLst/>
            <a:rect l="l" t="t" r="r" b="b"/>
            <a:pathLst>
              <a:path w="3049119" h="1546735">
                <a:moveTo>
                  <a:pt x="0" y="0"/>
                </a:moveTo>
                <a:lnTo>
                  <a:pt x="3049118" y="0"/>
                </a:lnTo>
                <a:lnTo>
                  <a:pt x="3049118" y="1546734"/>
                </a:lnTo>
                <a:lnTo>
                  <a:pt x="0" y="15467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4291932" y="247503"/>
            <a:ext cx="1885185" cy="2077859"/>
          </a:xfrm>
          <a:custGeom>
            <a:avLst/>
            <a:gdLst/>
            <a:ahLst/>
            <a:cxnLst/>
            <a:rect l="l" t="t" r="r" b="b"/>
            <a:pathLst>
              <a:path w="1885185" h="2077859">
                <a:moveTo>
                  <a:pt x="0" y="0"/>
                </a:moveTo>
                <a:lnTo>
                  <a:pt x="1885185" y="0"/>
                </a:lnTo>
                <a:lnTo>
                  <a:pt x="1885185" y="2077859"/>
                </a:lnTo>
                <a:lnTo>
                  <a:pt x="0" y="207785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1107471">
            <a:off x="-495671" y="1957855"/>
            <a:ext cx="1522470" cy="2492139"/>
          </a:xfrm>
          <a:custGeom>
            <a:avLst/>
            <a:gdLst/>
            <a:ahLst/>
            <a:cxnLst/>
            <a:rect l="l" t="t" r="r" b="b"/>
            <a:pathLst>
              <a:path w="1522470" h="2492139">
                <a:moveTo>
                  <a:pt x="0" y="0"/>
                </a:moveTo>
                <a:lnTo>
                  <a:pt x="1522470" y="0"/>
                </a:lnTo>
                <a:lnTo>
                  <a:pt x="1522470" y="2492138"/>
                </a:lnTo>
                <a:lnTo>
                  <a:pt x="0" y="249213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10114811">
            <a:off x="5302559" y="2480458"/>
            <a:ext cx="2878422" cy="2041063"/>
          </a:xfrm>
          <a:custGeom>
            <a:avLst/>
            <a:gdLst/>
            <a:ahLst/>
            <a:cxnLst/>
            <a:rect l="l" t="t" r="r" b="b"/>
            <a:pathLst>
              <a:path w="2878422" h="2041063">
                <a:moveTo>
                  <a:pt x="0" y="0"/>
                </a:moveTo>
                <a:lnTo>
                  <a:pt x="2878422" y="0"/>
                </a:lnTo>
                <a:lnTo>
                  <a:pt x="2878422" y="2041063"/>
                </a:lnTo>
                <a:lnTo>
                  <a:pt x="0" y="204106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=""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flipH="1">
            <a:off x="1680614" y="1346383"/>
            <a:ext cx="761621" cy="976437"/>
          </a:xfrm>
          <a:custGeom>
            <a:avLst/>
            <a:gdLst/>
            <a:ahLst/>
            <a:cxnLst/>
            <a:rect l="l" t="t" r="r" b="b"/>
            <a:pathLst>
              <a:path w="761621" h="976437">
                <a:moveTo>
                  <a:pt x="761621" y="0"/>
                </a:moveTo>
                <a:lnTo>
                  <a:pt x="0" y="0"/>
                </a:lnTo>
                <a:lnTo>
                  <a:pt x="0" y="976437"/>
                </a:lnTo>
                <a:lnTo>
                  <a:pt x="761621" y="976437"/>
                </a:lnTo>
                <a:lnTo>
                  <a:pt x="761621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407398" y="1839036"/>
            <a:ext cx="482802" cy="444178"/>
          </a:xfrm>
          <a:custGeom>
            <a:avLst/>
            <a:gdLst/>
            <a:ahLst/>
            <a:cxnLst/>
            <a:rect l="l" t="t" r="r" b="b"/>
            <a:pathLst>
              <a:path w="482802" h="444178">
                <a:moveTo>
                  <a:pt x="0" y="0"/>
                </a:moveTo>
                <a:lnTo>
                  <a:pt x="482802" y="0"/>
                </a:lnTo>
                <a:lnTo>
                  <a:pt x="482802" y="444177"/>
                </a:lnTo>
                <a:lnTo>
                  <a:pt x="0" y="444177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=""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507531" y="1182995"/>
            <a:ext cx="847288" cy="1086267"/>
          </a:xfrm>
          <a:custGeom>
            <a:avLst/>
            <a:gdLst/>
            <a:ahLst/>
            <a:cxnLst/>
            <a:rect l="l" t="t" r="r" b="b"/>
            <a:pathLst>
              <a:path w="847288" h="1086267">
                <a:moveTo>
                  <a:pt x="0" y="0"/>
                </a:moveTo>
                <a:lnTo>
                  <a:pt x="847288" y="0"/>
                </a:lnTo>
                <a:lnTo>
                  <a:pt x="847288" y="1086267"/>
                </a:lnTo>
                <a:lnTo>
                  <a:pt x="0" y="108626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flipH="1">
            <a:off x="1575875" y="2269262"/>
            <a:ext cx="356696" cy="227637"/>
          </a:xfrm>
          <a:custGeom>
            <a:avLst/>
            <a:gdLst/>
            <a:ahLst/>
            <a:cxnLst/>
            <a:rect l="l" t="t" r="r" b="b"/>
            <a:pathLst>
              <a:path w="356696" h="227637">
                <a:moveTo>
                  <a:pt x="356696" y="0"/>
                </a:moveTo>
                <a:lnTo>
                  <a:pt x="0" y="0"/>
                </a:lnTo>
                <a:lnTo>
                  <a:pt x="0" y="227636"/>
                </a:lnTo>
                <a:lnTo>
                  <a:pt x="356696" y="227636"/>
                </a:lnTo>
                <a:lnTo>
                  <a:pt x="356696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=""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406235" y="2155443"/>
            <a:ext cx="356696" cy="227637"/>
          </a:xfrm>
          <a:custGeom>
            <a:avLst/>
            <a:gdLst/>
            <a:ahLst/>
            <a:cxnLst/>
            <a:rect l="l" t="t" r="r" b="b"/>
            <a:pathLst>
              <a:path w="356696" h="227637">
                <a:moveTo>
                  <a:pt x="0" y="0"/>
                </a:moveTo>
                <a:lnTo>
                  <a:pt x="356696" y="0"/>
                </a:lnTo>
                <a:lnTo>
                  <a:pt x="356696" y="227637"/>
                </a:lnTo>
                <a:lnTo>
                  <a:pt x="0" y="227637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=""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075150" y="3258102"/>
            <a:ext cx="5176053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39"/>
              </a:lnSpc>
              <a:spcBef>
                <a:spcPct val="0"/>
              </a:spcBef>
            </a:pPr>
            <a:r>
              <a:rPr lang="en-US" sz="3199" b="1" spc="31">
                <a:solidFill>
                  <a:srgbClr val="1E5D3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Game Design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356491" y="5441105"/>
            <a:ext cx="7324212" cy="285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99"/>
              </a:lnSpc>
              <a:spcBef>
                <a:spcPct val="0"/>
              </a:spcBef>
            </a:pPr>
            <a:r>
              <a:rPr lang="en-US" sz="1999" spc="19">
                <a:solidFill>
                  <a:srgbClr val="1E5D39"/>
                </a:solidFill>
                <a:latin typeface="Montserrat"/>
                <a:ea typeface="Montserrat"/>
                <a:cs typeface="Montserrat"/>
                <a:sym typeface="Montserrat"/>
              </a:rPr>
              <a:t>Your paragraph text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84583" y="4147033"/>
            <a:ext cx="6157187" cy="53932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50"/>
              </a:lnSpc>
            </a:pPr>
            <a:endParaRPr/>
          </a:p>
          <a:p>
            <a:pPr marL="473941" lvl="1" indent="-236970" algn="l">
              <a:lnSpc>
                <a:spcPts val="2634"/>
              </a:lnSpc>
              <a:buFont typeface="Arial"/>
              <a:buChar char="•"/>
            </a:pPr>
            <a:r>
              <a:rPr lang="en-US" sz="2195" spc="21">
                <a:solidFill>
                  <a:srgbClr val="1E5D39"/>
                </a:solidFill>
                <a:latin typeface="Obra Letra"/>
                <a:ea typeface="Obra Letra"/>
                <a:cs typeface="Obra Letra"/>
                <a:sym typeface="Obra Letra"/>
              </a:rPr>
              <a:t>Gameplay Flow:</a:t>
            </a:r>
          </a:p>
          <a:p>
            <a:pPr marL="947882" lvl="2" indent="-315961" algn="l">
              <a:lnSpc>
                <a:spcPts val="2634"/>
              </a:lnSpc>
              <a:buFont typeface="Arial"/>
              <a:buChar char="⚬"/>
            </a:pPr>
            <a:r>
              <a:rPr lang="en-US" sz="2195" spc="21">
                <a:solidFill>
                  <a:srgbClr val="1E5D39"/>
                </a:solidFill>
                <a:latin typeface="Obra Letra"/>
                <a:ea typeface="Obra Letra"/>
                <a:cs typeface="Obra Letra"/>
                <a:sym typeface="Obra Letra"/>
              </a:rPr>
              <a:t>Start with a central narrative.</a:t>
            </a:r>
          </a:p>
          <a:p>
            <a:pPr marL="947882" lvl="2" indent="-315961" algn="l">
              <a:lnSpc>
                <a:spcPts val="2634"/>
              </a:lnSpc>
              <a:spcBef>
                <a:spcPct val="0"/>
              </a:spcBef>
              <a:buFont typeface="Arial"/>
              <a:buChar char="⚬"/>
            </a:pPr>
            <a:r>
              <a:rPr lang="en-US" sz="2195" spc="21">
                <a:solidFill>
                  <a:srgbClr val="1E5D39"/>
                </a:solidFill>
                <a:latin typeface="Obra Letra"/>
                <a:ea typeface="Obra Letra"/>
                <a:cs typeface="Obra Letra"/>
                <a:sym typeface="Obra Letra"/>
              </a:rPr>
              <a:t>Branching paths based on player decisions (e.g., helping an NPC vs. exploring a cave).</a:t>
            </a:r>
          </a:p>
          <a:p>
            <a:pPr algn="l">
              <a:lnSpc>
                <a:spcPts val="2634"/>
              </a:lnSpc>
              <a:spcBef>
                <a:spcPct val="0"/>
              </a:spcBef>
            </a:pPr>
            <a:endParaRPr lang="en-US" sz="2195" spc="21">
              <a:solidFill>
                <a:srgbClr val="1E5D39"/>
              </a:solidFill>
              <a:latin typeface="Obra Letra"/>
              <a:ea typeface="Obra Letra"/>
              <a:cs typeface="Obra Letra"/>
              <a:sym typeface="Obra Letra"/>
            </a:endParaRPr>
          </a:p>
          <a:p>
            <a:pPr marL="494907" lvl="1" indent="-247453" algn="l">
              <a:lnSpc>
                <a:spcPts val="2750"/>
              </a:lnSpc>
              <a:spcBef>
                <a:spcPct val="0"/>
              </a:spcBef>
              <a:buFont typeface="Arial"/>
              <a:buChar char="•"/>
            </a:pPr>
            <a:r>
              <a:rPr lang="en-US" sz="2292" b="1" spc="22">
                <a:solidFill>
                  <a:srgbClr val="1E5D39"/>
                </a:solidFill>
                <a:latin typeface="Obra Letra Bold"/>
                <a:ea typeface="Obra Letra Bold"/>
                <a:cs typeface="Obra Letra Bold"/>
                <a:sym typeface="Obra Letra Bold"/>
              </a:rPr>
              <a:t>Key Features:</a:t>
            </a:r>
          </a:p>
          <a:p>
            <a:pPr marL="947882" lvl="2" indent="-315961" algn="l">
              <a:lnSpc>
                <a:spcPts val="2634"/>
              </a:lnSpc>
              <a:spcBef>
                <a:spcPct val="0"/>
              </a:spcBef>
              <a:buFont typeface="Arial"/>
              <a:buChar char="⚬"/>
            </a:pPr>
            <a:r>
              <a:rPr lang="en-US" sz="2195" spc="21">
                <a:solidFill>
                  <a:srgbClr val="1E5D39"/>
                </a:solidFill>
                <a:latin typeface="Obra Letra"/>
                <a:ea typeface="Obra Letra"/>
                <a:cs typeface="Obra Letra"/>
                <a:sym typeface="Obra Letra"/>
              </a:rPr>
              <a:t>Immersive, evolving storylines.</a:t>
            </a:r>
          </a:p>
          <a:p>
            <a:pPr marL="947882" lvl="2" indent="-315961" algn="l">
              <a:lnSpc>
                <a:spcPts val="2634"/>
              </a:lnSpc>
              <a:spcBef>
                <a:spcPct val="0"/>
              </a:spcBef>
              <a:buFont typeface="Arial"/>
              <a:buChar char="⚬"/>
            </a:pPr>
            <a:r>
              <a:rPr lang="en-US" sz="2195" spc="21">
                <a:solidFill>
                  <a:srgbClr val="1E5D39"/>
                </a:solidFill>
                <a:latin typeface="Obra Letra"/>
                <a:ea typeface="Obra Letra"/>
                <a:cs typeface="Obra Letra"/>
                <a:sym typeface="Obra Letra"/>
              </a:rPr>
              <a:t>Dynamic outcomes tailored to player actions.</a:t>
            </a:r>
          </a:p>
          <a:p>
            <a:pPr algn="l">
              <a:lnSpc>
                <a:spcPts val="2634"/>
              </a:lnSpc>
              <a:spcBef>
                <a:spcPct val="0"/>
              </a:spcBef>
            </a:pPr>
            <a:endParaRPr lang="en-US" sz="2195" spc="21">
              <a:solidFill>
                <a:srgbClr val="1E5D39"/>
              </a:solidFill>
              <a:latin typeface="Obra Letra"/>
              <a:ea typeface="Obra Letra"/>
              <a:cs typeface="Obra Letra"/>
              <a:sym typeface="Obra Letra"/>
            </a:endParaRPr>
          </a:p>
          <a:p>
            <a:pPr marL="494907" lvl="1" indent="-247453" algn="l">
              <a:lnSpc>
                <a:spcPts val="2750"/>
              </a:lnSpc>
              <a:spcBef>
                <a:spcPct val="0"/>
              </a:spcBef>
              <a:buFont typeface="Arial"/>
              <a:buChar char="•"/>
            </a:pPr>
            <a:r>
              <a:rPr lang="en-US" sz="2292" b="1" spc="22">
                <a:solidFill>
                  <a:srgbClr val="1E5D39"/>
                </a:solidFill>
                <a:latin typeface="Obra Letra Bold"/>
                <a:ea typeface="Obra Letra Bold"/>
                <a:cs typeface="Obra Letra Bold"/>
                <a:sym typeface="Obra Letra Bold"/>
              </a:rPr>
              <a:t>Graphics/Interface:</a:t>
            </a:r>
          </a:p>
          <a:p>
            <a:pPr marL="473941" lvl="1" indent="-236970" algn="l">
              <a:lnSpc>
                <a:spcPts val="2634"/>
              </a:lnSpc>
              <a:spcBef>
                <a:spcPct val="0"/>
              </a:spcBef>
              <a:buFont typeface="Arial"/>
              <a:buChar char="•"/>
            </a:pPr>
            <a:r>
              <a:rPr lang="en-US" sz="2195" spc="21">
                <a:solidFill>
                  <a:srgbClr val="1E5D39"/>
                </a:solidFill>
                <a:latin typeface="Obra Letra"/>
                <a:ea typeface="Obra Letra"/>
                <a:cs typeface="Obra Letra"/>
                <a:sym typeface="Obra Letra"/>
              </a:rPr>
              <a:t> Showcase screenshots, concept art, or mock-ups (e.g., cave exploration or NPC interaction).</a:t>
            </a:r>
          </a:p>
          <a:p>
            <a:pPr algn="ctr">
              <a:lnSpc>
                <a:spcPts val="2773"/>
              </a:lnSpc>
              <a:spcBef>
                <a:spcPct val="0"/>
              </a:spcBef>
            </a:pPr>
            <a:endParaRPr lang="en-US" sz="2195" spc="21">
              <a:solidFill>
                <a:srgbClr val="1E5D39"/>
              </a:solidFill>
              <a:latin typeface="Obra Letra"/>
              <a:ea typeface="Obra Letra"/>
              <a:cs typeface="Obra Letra"/>
              <a:sym typeface="Obra Letr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BB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619961" y="829644"/>
            <a:ext cx="2837955" cy="1439617"/>
          </a:xfrm>
          <a:custGeom>
            <a:avLst/>
            <a:gdLst/>
            <a:ahLst/>
            <a:cxnLst/>
            <a:rect l="l" t="t" r="r" b="b"/>
            <a:pathLst>
              <a:path w="2837955" h="1439617">
                <a:moveTo>
                  <a:pt x="0" y="0"/>
                </a:moveTo>
                <a:lnTo>
                  <a:pt x="2837955" y="0"/>
                </a:lnTo>
                <a:lnTo>
                  <a:pt x="2837955" y="1439618"/>
                </a:lnTo>
                <a:lnTo>
                  <a:pt x="0" y="14396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2228164" y="950261"/>
            <a:ext cx="838459" cy="1074948"/>
          </a:xfrm>
          <a:custGeom>
            <a:avLst/>
            <a:gdLst/>
            <a:ahLst/>
            <a:cxnLst/>
            <a:rect l="l" t="t" r="r" b="b"/>
            <a:pathLst>
              <a:path w="838459" h="1074948">
                <a:moveTo>
                  <a:pt x="838459" y="0"/>
                </a:moveTo>
                <a:lnTo>
                  <a:pt x="0" y="0"/>
                </a:lnTo>
                <a:lnTo>
                  <a:pt x="0" y="1074948"/>
                </a:lnTo>
                <a:lnTo>
                  <a:pt x="838459" y="1074948"/>
                </a:lnTo>
                <a:lnTo>
                  <a:pt x="838459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2019649" y="1048772"/>
            <a:ext cx="3829107" cy="1274048"/>
          </a:xfrm>
          <a:custGeom>
            <a:avLst/>
            <a:gdLst/>
            <a:ahLst/>
            <a:cxnLst/>
            <a:rect l="l" t="t" r="r" b="b"/>
            <a:pathLst>
              <a:path w="3829107" h="1274048">
                <a:moveTo>
                  <a:pt x="0" y="0"/>
                </a:moveTo>
                <a:lnTo>
                  <a:pt x="3829107" y="0"/>
                </a:lnTo>
                <a:lnTo>
                  <a:pt x="3829107" y="1274048"/>
                </a:lnTo>
                <a:lnTo>
                  <a:pt x="0" y="127404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5669800" y="776086"/>
            <a:ext cx="3049119" cy="1546735"/>
          </a:xfrm>
          <a:custGeom>
            <a:avLst/>
            <a:gdLst/>
            <a:ahLst/>
            <a:cxnLst/>
            <a:rect l="l" t="t" r="r" b="b"/>
            <a:pathLst>
              <a:path w="3049119" h="1546735">
                <a:moveTo>
                  <a:pt x="0" y="0"/>
                </a:moveTo>
                <a:lnTo>
                  <a:pt x="3049118" y="0"/>
                </a:lnTo>
                <a:lnTo>
                  <a:pt x="3049118" y="1546734"/>
                </a:lnTo>
                <a:lnTo>
                  <a:pt x="0" y="15467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4291932" y="247503"/>
            <a:ext cx="1885185" cy="2077859"/>
          </a:xfrm>
          <a:custGeom>
            <a:avLst/>
            <a:gdLst/>
            <a:ahLst/>
            <a:cxnLst/>
            <a:rect l="l" t="t" r="r" b="b"/>
            <a:pathLst>
              <a:path w="1885185" h="2077859">
                <a:moveTo>
                  <a:pt x="0" y="0"/>
                </a:moveTo>
                <a:lnTo>
                  <a:pt x="1885185" y="0"/>
                </a:lnTo>
                <a:lnTo>
                  <a:pt x="1885185" y="2077859"/>
                </a:lnTo>
                <a:lnTo>
                  <a:pt x="0" y="207785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1107471">
            <a:off x="-495671" y="1957855"/>
            <a:ext cx="1522470" cy="2492139"/>
          </a:xfrm>
          <a:custGeom>
            <a:avLst/>
            <a:gdLst/>
            <a:ahLst/>
            <a:cxnLst/>
            <a:rect l="l" t="t" r="r" b="b"/>
            <a:pathLst>
              <a:path w="1522470" h="2492139">
                <a:moveTo>
                  <a:pt x="0" y="0"/>
                </a:moveTo>
                <a:lnTo>
                  <a:pt x="1522470" y="0"/>
                </a:lnTo>
                <a:lnTo>
                  <a:pt x="1522470" y="2492138"/>
                </a:lnTo>
                <a:lnTo>
                  <a:pt x="0" y="249213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10114811">
            <a:off x="5302559" y="2480458"/>
            <a:ext cx="2878422" cy="2041063"/>
          </a:xfrm>
          <a:custGeom>
            <a:avLst/>
            <a:gdLst/>
            <a:ahLst/>
            <a:cxnLst/>
            <a:rect l="l" t="t" r="r" b="b"/>
            <a:pathLst>
              <a:path w="2878422" h="2041063">
                <a:moveTo>
                  <a:pt x="0" y="0"/>
                </a:moveTo>
                <a:lnTo>
                  <a:pt x="2878422" y="0"/>
                </a:lnTo>
                <a:lnTo>
                  <a:pt x="2878422" y="2041063"/>
                </a:lnTo>
                <a:lnTo>
                  <a:pt x="0" y="204106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=""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flipH="1">
            <a:off x="1680614" y="1346383"/>
            <a:ext cx="761621" cy="976437"/>
          </a:xfrm>
          <a:custGeom>
            <a:avLst/>
            <a:gdLst/>
            <a:ahLst/>
            <a:cxnLst/>
            <a:rect l="l" t="t" r="r" b="b"/>
            <a:pathLst>
              <a:path w="761621" h="976437">
                <a:moveTo>
                  <a:pt x="761621" y="0"/>
                </a:moveTo>
                <a:lnTo>
                  <a:pt x="0" y="0"/>
                </a:lnTo>
                <a:lnTo>
                  <a:pt x="0" y="976437"/>
                </a:lnTo>
                <a:lnTo>
                  <a:pt x="761621" y="976437"/>
                </a:lnTo>
                <a:lnTo>
                  <a:pt x="761621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407398" y="1839036"/>
            <a:ext cx="482802" cy="444178"/>
          </a:xfrm>
          <a:custGeom>
            <a:avLst/>
            <a:gdLst/>
            <a:ahLst/>
            <a:cxnLst/>
            <a:rect l="l" t="t" r="r" b="b"/>
            <a:pathLst>
              <a:path w="482802" h="444178">
                <a:moveTo>
                  <a:pt x="0" y="0"/>
                </a:moveTo>
                <a:lnTo>
                  <a:pt x="482802" y="0"/>
                </a:lnTo>
                <a:lnTo>
                  <a:pt x="482802" y="444177"/>
                </a:lnTo>
                <a:lnTo>
                  <a:pt x="0" y="444177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=""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507531" y="1182995"/>
            <a:ext cx="847288" cy="1086267"/>
          </a:xfrm>
          <a:custGeom>
            <a:avLst/>
            <a:gdLst/>
            <a:ahLst/>
            <a:cxnLst/>
            <a:rect l="l" t="t" r="r" b="b"/>
            <a:pathLst>
              <a:path w="847288" h="1086267">
                <a:moveTo>
                  <a:pt x="0" y="0"/>
                </a:moveTo>
                <a:lnTo>
                  <a:pt x="847288" y="0"/>
                </a:lnTo>
                <a:lnTo>
                  <a:pt x="847288" y="1086267"/>
                </a:lnTo>
                <a:lnTo>
                  <a:pt x="0" y="108626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flipH="1">
            <a:off x="1575875" y="2269262"/>
            <a:ext cx="356696" cy="227637"/>
          </a:xfrm>
          <a:custGeom>
            <a:avLst/>
            <a:gdLst/>
            <a:ahLst/>
            <a:cxnLst/>
            <a:rect l="l" t="t" r="r" b="b"/>
            <a:pathLst>
              <a:path w="356696" h="227637">
                <a:moveTo>
                  <a:pt x="356696" y="0"/>
                </a:moveTo>
                <a:lnTo>
                  <a:pt x="0" y="0"/>
                </a:lnTo>
                <a:lnTo>
                  <a:pt x="0" y="227636"/>
                </a:lnTo>
                <a:lnTo>
                  <a:pt x="356696" y="227636"/>
                </a:lnTo>
                <a:lnTo>
                  <a:pt x="356696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=""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406235" y="2155443"/>
            <a:ext cx="356696" cy="227637"/>
          </a:xfrm>
          <a:custGeom>
            <a:avLst/>
            <a:gdLst/>
            <a:ahLst/>
            <a:cxnLst/>
            <a:rect l="l" t="t" r="r" b="b"/>
            <a:pathLst>
              <a:path w="356696" h="227637">
                <a:moveTo>
                  <a:pt x="0" y="0"/>
                </a:moveTo>
                <a:lnTo>
                  <a:pt x="356696" y="0"/>
                </a:lnTo>
                <a:lnTo>
                  <a:pt x="356696" y="227637"/>
                </a:lnTo>
                <a:lnTo>
                  <a:pt x="0" y="227637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=""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777771" y="3561707"/>
            <a:ext cx="5578720" cy="333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39"/>
              </a:lnSpc>
              <a:spcBef>
                <a:spcPct val="0"/>
              </a:spcBef>
            </a:pPr>
            <a:r>
              <a:rPr lang="en-US" sz="2199" b="1" spc="21">
                <a:solidFill>
                  <a:srgbClr val="1E5D3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Factor Graphs in Decision-Making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356491" y="5441105"/>
            <a:ext cx="7324212" cy="285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99"/>
              </a:lnSpc>
              <a:spcBef>
                <a:spcPct val="0"/>
              </a:spcBef>
            </a:pPr>
            <a:r>
              <a:rPr lang="en-US" sz="1999" spc="19">
                <a:solidFill>
                  <a:srgbClr val="1E5D39"/>
                </a:solidFill>
                <a:latin typeface="Montserrat"/>
                <a:ea typeface="Montserrat"/>
                <a:cs typeface="Montserrat"/>
                <a:sym typeface="Montserrat"/>
              </a:rPr>
              <a:t>Your paragraph text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01406" y="4072489"/>
            <a:ext cx="6040364" cy="61649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0"/>
              </a:lnSpc>
            </a:pPr>
            <a:endParaRPr/>
          </a:p>
          <a:p>
            <a:pPr marL="502089" lvl="1" indent="-251044" algn="l">
              <a:lnSpc>
                <a:spcPts val="2790"/>
              </a:lnSpc>
              <a:buFont typeface="Arial"/>
              <a:buChar char="•"/>
            </a:pPr>
            <a:r>
              <a:rPr lang="en-US" sz="2325" spc="23">
                <a:solidFill>
                  <a:srgbClr val="1E5D39"/>
                </a:solidFill>
                <a:latin typeface="Obra Letra"/>
                <a:ea typeface="Obra Letra"/>
                <a:cs typeface="Obra Letra"/>
                <a:sym typeface="Obra Letra"/>
              </a:rPr>
              <a:t>Explanation:</a:t>
            </a:r>
          </a:p>
          <a:p>
            <a:pPr marL="480186" lvl="1" indent="-240093" algn="l">
              <a:lnSpc>
                <a:spcPts val="2668"/>
              </a:lnSpc>
              <a:spcBef>
                <a:spcPct val="0"/>
              </a:spcBef>
              <a:buFont typeface="Arial"/>
              <a:buChar char="•"/>
            </a:pPr>
            <a:r>
              <a:rPr lang="en-US" sz="2224" spc="22">
                <a:solidFill>
                  <a:srgbClr val="1E5D39"/>
                </a:solidFill>
                <a:latin typeface="Obra Letra"/>
                <a:ea typeface="Obra Letra"/>
                <a:cs typeface="Obra Letra"/>
                <a:sym typeface="Obra Letra"/>
              </a:rPr>
              <a:t> Factor graphs model decisions as nodes and outcomes as dependent variables.</a:t>
            </a:r>
          </a:p>
          <a:p>
            <a:pPr algn="l">
              <a:lnSpc>
                <a:spcPts val="2668"/>
              </a:lnSpc>
              <a:spcBef>
                <a:spcPct val="0"/>
              </a:spcBef>
            </a:pPr>
            <a:endParaRPr lang="en-US" sz="2224" spc="22">
              <a:solidFill>
                <a:srgbClr val="1E5D39"/>
              </a:solidFill>
              <a:latin typeface="Obra Letra"/>
              <a:ea typeface="Obra Letra"/>
              <a:cs typeface="Obra Letra"/>
              <a:sym typeface="Obra Letra"/>
            </a:endParaRPr>
          </a:p>
          <a:p>
            <a:pPr algn="l">
              <a:lnSpc>
                <a:spcPts val="2790"/>
              </a:lnSpc>
              <a:spcBef>
                <a:spcPct val="0"/>
              </a:spcBef>
            </a:pPr>
            <a:endParaRPr lang="en-US" sz="2224" spc="22">
              <a:solidFill>
                <a:srgbClr val="1E5D39"/>
              </a:solidFill>
              <a:latin typeface="Obra Letra"/>
              <a:ea typeface="Obra Letra"/>
              <a:cs typeface="Obra Letra"/>
              <a:sym typeface="Obra Letra"/>
            </a:endParaRPr>
          </a:p>
          <a:p>
            <a:pPr marL="502089" lvl="1" indent="-251044" algn="l">
              <a:lnSpc>
                <a:spcPts val="2790"/>
              </a:lnSpc>
              <a:spcBef>
                <a:spcPct val="0"/>
              </a:spcBef>
              <a:buFont typeface="Arial"/>
              <a:buChar char="•"/>
            </a:pPr>
            <a:r>
              <a:rPr lang="en-US" sz="2325" spc="23">
                <a:solidFill>
                  <a:srgbClr val="1E5D39"/>
                </a:solidFill>
                <a:latin typeface="Obra Letra"/>
                <a:ea typeface="Obra Letra"/>
                <a:cs typeface="Obra Letra"/>
                <a:sym typeface="Obra Letra"/>
              </a:rPr>
              <a:t>Implementation:</a:t>
            </a:r>
          </a:p>
          <a:p>
            <a:pPr marL="960372" lvl="2" indent="-320124" algn="l">
              <a:lnSpc>
                <a:spcPts val="2668"/>
              </a:lnSpc>
              <a:spcBef>
                <a:spcPct val="0"/>
              </a:spcBef>
              <a:buFont typeface="Arial"/>
              <a:buChar char="⚬"/>
            </a:pPr>
            <a:r>
              <a:rPr lang="en-US" sz="2224" spc="22">
                <a:solidFill>
                  <a:srgbClr val="1E5D39"/>
                </a:solidFill>
                <a:latin typeface="Obra Letra"/>
                <a:ea typeface="Obra Letra"/>
                <a:cs typeface="Obra Letra"/>
                <a:sym typeface="Obra Letra"/>
              </a:rPr>
              <a:t>Variables: Key decisions like "fight enemy" or "help traveler."</a:t>
            </a:r>
          </a:p>
          <a:p>
            <a:pPr marL="960372" lvl="2" indent="-320124" algn="l">
              <a:lnSpc>
                <a:spcPts val="2668"/>
              </a:lnSpc>
              <a:spcBef>
                <a:spcPct val="0"/>
              </a:spcBef>
              <a:buFont typeface="Arial"/>
              <a:buChar char="⚬"/>
            </a:pPr>
            <a:r>
              <a:rPr lang="en-US" sz="2224" spc="22">
                <a:solidFill>
                  <a:srgbClr val="1E5D39"/>
                </a:solidFill>
                <a:latin typeface="Obra Letra"/>
                <a:ea typeface="Obra Letra"/>
                <a:cs typeface="Obra Letra"/>
                <a:sym typeface="Obra Letra"/>
              </a:rPr>
              <a:t>Edges: Dependencies between decisions and their consequences.</a:t>
            </a:r>
          </a:p>
          <a:p>
            <a:pPr algn="l">
              <a:lnSpc>
                <a:spcPts val="2668"/>
              </a:lnSpc>
              <a:spcBef>
                <a:spcPct val="0"/>
              </a:spcBef>
            </a:pPr>
            <a:endParaRPr lang="en-US" sz="2224" spc="22">
              <a:solidFill>
                <a:srgbClr val="1E5D39"/>
              </a:solidFill>
              <a:latin typeface="Obra Letra"/>
              <a:ea typeface="Obra Letra"/>
              <a:cs typeface="Obra Letra"/>
              <a:sym typeface="Obra Letra"/>
            </a:endParaRPr>
          </a:p>
          <a:p>
            <a:pPr algn="l">
              <a:lnSpc>
                <a:spcPts val="2790"/>
              </a:lnSpc>
              <a:spcBef>
                <a:spcPct val="0"/>
              </a:spcBef>
            </a:pPr>
            <a:endParaRPr lang="en-US" sz="2224" spc="22">
              <a:solidFill>
                <a:srgbClr val="1E5D39"/>
              </a:solidFill>
              <a:latin typeface="Obra Letra"/>
              <a:ea typeface="Obra Letra"/>
              <a:cs typeface="Obra Letra"/>
              <a:sym typeface="Obra Letra"/>
            </a:endParaRPr>
          </a:p>
          <a:p>
            <a:pPr marL="502089" lvl="1" indent="-251044" algn="l">
              <a:lnSpc>
                <a:spcPts val="2790"/>
              </a:lnSpc>
              <a:spcBef>
                <a:spcPct val="0"/>
              </a:spcBef>
              <a:buFont typeface="Arial"/>
              <a:buChar char="•"/>
            </a:pPr>
            <a:r>
              <a:rPr lang="en-US" sz="2325" spc="23">
                <a:solidFill>
                  <a:srgbClr val="1E5D39"/>
                </a:solidFill>
                <a:latin typeface="Obra Letra"/>
                <a:ea typeface="Obra Letra"/>
                <a:cs typeface="Obra Letra"/>
                <a:sym typeface="Obra Letra"/>
              </a:rPr>
              <a:t>Example Use Case:</a:t>
            </a:r>
          </a:p>
          <a:p>
            <a:pPr marL="480186" lvl="1" indent="-240093" algn="l">
              <a:lnSpc>
                <a:spcPts val="2668"/>
              </a:lnSpc>
              <a:spcBef>
                <a:spcPct val="0"/>
              </a:spcBef>
              <a:buFont typeface="Arial"/>
              <a:buChar char="•"/>
            </a:pPr>
            <a:r>
              <a:rPr lang="en-US" sz="2224" spc="22">
                <a:solidFill>
                  <a:srgbClr val="1E5D39"/>
                </a:solidFill>
                <a:latin typeface="Obra Letra"/>
                <a:ea typeface="Obra Letra"/>
                <a:cs typeface="Obra Letra"/>
                <a:sym typeface="Obra Letra"/>
              </a:rPr>
              <a:t> A player’s choice to "climb a mountain" affects the probability of finding treasure versus encountering obstacles.</a:t>
            </a:r>
          </a:p>
          <a:p>
            <a:pPr algn="l">
              <a:lnSpc>
                <a:spcPts val="2813"/>
              </a:lnSpc>
              <a:spcBef>
                <a:spcPct val="0"/>
              </a:spcBef>
            </a:pPr>
            <a:endParaRPr lang="en-US" sz="2224" spc="22">
              <a:solidFill>
                <a:srgbClr val="1E5D39"/>
              </a:solidFill>
              <a:latin typeface="Obra Letra"/>
              <a:ea typeface="Obra Letra"/>
              <a:cs typeface="Obra Letra"/>
              <a:sym typeface="Obra Letr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BB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619961" y="829644"/>
            <a:ext cx="2837955" cy="1439617"/>
          </a:xfrm>
          <a:custGeom>
            <a:avLst/>
            <a:gdLst/>
            <a:ahLst/>
            <a:cxnLst/>
            <a:rect l="l" t="t" r="r" b="b"/>
            <a:pathLst>
              <a:path w="2837955" h="1439617">
                <a:moveTo>
                  <a:pt x="0" y="0"/>
                </a:moveTo>
                <a:lnTo>
                  <a:pt x="2837955" y="0"/>
                </a:lnTo>
                <a:lnTo>
                  <a:pt x="2837955" y="1439618"/>
                </a:lnTo>
                <a:lnTo>
                  <a:pt x="0" y="14396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2228164" y="950261"/>
            <a:ext cx="838459" cy="1074948"/>
          </a:xfrm>
          <a:custGeom>
            <a:avLst/>
            <a:gdLst/>
            <a:ahLst/>
            <a:cxnLst/>
            <a:rect l="l" t="t" r="r" b="b"/>
            <a:pathLst>
              <a:path w="838459" h="1074948">
                <a:moveTo>
                  <a:pt x="838459" y="0"/>
                </a:moveTo>
                <a:lnTo>
                  <a:pt x="0" y="0"/>
                </a:lnTo>
                <a:lnTo>
                  <a:pt x="0" y="1074948"/>
                </a:lnTo>
                <a:lnTo>
                  <a:pt x="838459" y="1074948"/>
                </a:lnTo>
                <a:lnTo>
                  <a:pt x="838459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2019649" y="1048772"/>
            <a:ext cx="3829107" cy="1274048"/>
          </a:xfrm>
          <a:custGeom>
            <a:avLst/>
            <a:gdLst/>
            <a:ahLst/>
            <a:cxnLst/>
            <a:rect l="l" t="t" r="r" b="b"/>
            <a:pathLst>
              <a:path w="3829107" h="1274048">
                <a:moveTo>
                  <a:pt x="0" y="0"/>
                </a:moveTo>
                <a:lnTo>
                  <a:pt x="3829107" y="0"/>
                </a:lnTo>
                <a:lnTo>
                  <a:pt x="3829107" y="1274048"/>
                </a:lnTo>
                <a:lnTo>
                  <a:pt x="0" y="127404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5669800" y="776086"/>
            <a:ext cx="3049119" cy="1546735"/>
          </a:xfrm>
          <a:custGeom>
            <a:avLst/>
            <a:gdLst/>
            <a:ahLst/>
            <a:cxnLst/>
            <a:rect l="l" t="t" r="r" b="b"/>
            <a:pathLst>
              <a:path w="3049119" h="1546735">
                <a:moveTo>
                  <a:pt x="0" y="0"/>
                </a:moveTo>
                <a:lnTo>
                  <a:pt x="3049118" y="0"/>
                </a:lnTo>
                <a:lnTo>
                  <a:pt x="3049118" y="1546734"/>
                </a:lnTo>
                <a:lnTo>
                  <a:pt x="0" y="15467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4291932" y="247503"/>
            <a:ext cx="1885185" cy="2077859"/>
          </a:xfrm>
          <a:custGeom>
            <a:avLst/>
            <a:gdLst/>
            <a:ahLst/>
            <a:cxnLst/>
            <a:rect l="l" t="t" r="r" b="b"/>
            <a:pathLst>
              <a:path w="1885185" h="2077859">
                <a:moveTo>
                  <a:pt x="0" y="0"/>
                </a:moveTo>
                <a:lnTo>
                  <a:pt x="1885185" y="0"/>
                </a:lnTo>
                <a:lnTo>
                  <a:pt x="1885185" y="2077859"/>
                </a:lnTo>
                <a:lnTo>
                  <a:pt x="0" y="207785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1107471">
            <a:off x="-495671" y="1957855"/>
            <a:ext cx="1522470" cy="2492139"/>
          </a:xfrm>
          <a:custGeom>
            <a:avLst/>
            <a:gdLst/>
            <a:ahLst/>
            <a:cxnLst/>
            <a:rect l="l" t="t" r="r" b="b"/>
            <a:pathLst>
              <a:path w="1522470" h="2492139">
                <a:moveTo>
                  <a:pt x="0" y="0"/>
                </a:moveTo>
                <a:lnTo>
                  <a:pt x="1522470" y="0"/>
                </a:lnTo>
                <a:lnTo>
                  <a:pt x="1522470" y="2492138"/>
                </a:lnTo>
                <a:lnTo>
                  <a:pt x="0" y="249213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10114811">
            <a:off x="5302559" y="2480458"/>
            <a:ext cx="2878422" cy="2041063"/>
          </a:xfrm>
          <a:custGeom>
            <a:avLst/>
            <a:gdLst/>
            <a:ahLst/>
            <a:cxnLst/>
            <a:rect l="l" t="t" r="r" b="b"/>
            <a:pathLst>
              <a:path w="2878422" h="2041063">
                <a:moveTo>
                  <a:pt x="0" y="0"/>
                </a:moveTo>
                <a:lnTo>
                  <a:pt x="2878422" y="0"/>
                </a:lnTo>
                <a:lnTo>
                  <a:pt x="2878422" y="2041063"/>
                </a:lnTo>
                <a:lnTo>
                  <a:pt x="0" y="204106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=""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flipH="1">
            <a:off x="1680614" y="1346383"/>
            <a:ext cx="761621" cy="976437"/>
          </a:xfrm>
          <a:custGeom>
            <a:avLst/>
            <a:gdLst/>
            <a:ahLst/>
            <a:cxnLst/>
            <a:rect l="l" t="t" r="r" b="b"/>
            <a:pathLst>
              <a:path w="761621" h="976437">
                <a:moveTo>
                  <a:pt x="761621" y="0"/>
                </a:moveTo>
                <a:lnTo>
                  <a:pt x="0" y="0"/>
                </a:lnTo>
                <a:lnTo>
                  <a:pt x="0" y="976437"/>
                </a:lnTo>
                <a:lnTo>
                  <a:pt x="761621" y="976437"/>
                </a:lnTo>
                <a:lnTo>
                  <a:pt x="761621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407398" y="1839036"/>
            <a:ext cx="482802" cy="444178"/>
          </a:xfrm>
          <a:custGeom>
            <a:avLst/>
            <a:gdLst/>
            <a:ahLst/>
            <a:cxnLst/>
            <a:rect l="l" t="t" r="r" b="b"/>
            <a:pathLst>
              <a:path w="482802" h="444178">
                <a:moveTo>
                  <a:pt x="0" y="0"/>
                </a:moveTo>
                <a:lnTo>
                  <a:pt x="482802" y="0"/>
                </a:lnTo>
                <a:lnTo>
                  <a:pt x="482802" y="444177"/>
                </a:lnTo>
                <a:lnTo>
                  <a:pt x="0" y="444177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=""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507531" y="1182995"/>
            <a:ext cx="847288" cy="1086267"/>
          </a:xfrm>
          <a:custGeom>
            <a:avLst/>
            <a:gdLst/>
            <a:ahLst/>
            <a:cxnLst/>
            <a:rect l="l" t="t" r="r" b="b"/>
            <a:pathLst>
              <a:path w="847288" h="1086267">
                <a:moveTo>
                  <a:pt x="0" y="0"/>
                </a:moveTo>
                <a:lnTo>
                  <a:pt x="847288" y="0"/>
                </a:lnTo>
                <a:lnTo>
                  <a:pt x="847288" y="1086267"/>
                </a:lnTo>
                <a:lnTo>
                  <a:pt x="0" y="108626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flipH="1">
            <a:off x="1575875" y="2269262"/>
            <a:ext cx="356696" cy="227637"/>
          </a:xfrm>
          <a:custGeom>
            <a:avLst/>
            <a:gdLst/>
            <a:ahLst/>
            <a:cxnLst/>
            <a:rect l="l" t="t" r="r" b="b"/>
            <a:pathLst>
              <a:path w="356696" h="227637">
                <a:moveTo>
                  <a:pt x="356696" y="0"/>
                </a:moveTo>
                <a:lnTo>
                  <a:pt x="0" y="0"/>
                </a:lnTo>
                <a:lnTo>
                  <a:pt x="0" y="227636"/>
                </a:lnTo>
                <a:lnTo>
                  <a:pt x="356696" y="227636"/>
                </a:lnTo>
                <a:lnTo>
                  <a:pt x="356696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=""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406235" y="2155443"/>
            <a:ext cx="356696" cy="227637"/>
          </a:xfrm>
          <a:custGeom>
            <a:avLst/>
            <a:gdLst/>
            <a:ahLst/>
            <a:cxnLst/>
            <a:rect l="l" t="t" r="r" b="b"/>
            <a:pathLst>
              <a:path w="356696" h="227637">
                <a:moveTo>
                  <a:pt x="0" y="0"/>
                </a:moveTo>
                <a:lnTo>
                  <a:pt x="356696" y="0"/>
                </a:lnTo>
                <a:lnTo>
                  <a:pt x="356696" y="227637"/>
                </a:lnTo>
                <a:lnTo>
                  <a:pt x="0" y="227637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=""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777771" y="3561707"/>
            <a:ext cx="5578720" cy="333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39"/>
              </a:lnSpc>
              <a:spcBef>
                <a:spcPct val="0"/>
              </a:spcBef>
            </a:pPr>
            <a:r>
              <a:rPr lang="en-US" sz="2199" b="1" spc="21">
                <a:solidFill>
                  <a:srgbClr val="1E5D3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Development Process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356491" y="5441105"/>
            <a:ext cx="7324212" cy="285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99"/>
              </a:lnSpc>
              <a:spcBef>
                <a:spcPct val="0"/>
              </a:spcBef>
            </a:pPr>
            <a:r>
              <a:rPr lang="en-US" sz="1999" spc="19">
                <a:solidFill>
                  <a:srgbClr val="1E5D39"/>
                </a:solidFill>
                <a:latin typeface="Montserrat"/>
                <a:ea typeface="Montserrat"/>
                <a:cs typeface="Montserrat"/>
                <a:sym typeface="Montserrat"/>
              </a:rPr>
              <a:t>Your paragraph text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01406" y="4278150"/>
            <a:ext cx="6040364" cy="4667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23678" lvl="1" indent="-261839" algn="l">
              <a:lnSpc>
                <a:spcPts val="2910"/>
              </a:lnSpc>
              <a:buFont typeface="Arial"/>
              <a:buChar char="•"/>
            </a:pPr>
            <a:r>
              <a:rPr lang="en-US" sz="2425" b="1" spc="24" dirty="0">
                <a:solidFill>
                  <a:srgbClr val="1E5D39"/>
                </a:solidFill>
                <a:latin typeface="Obra Letra Bold"/>
                <a:ea typeface="Obra Letra Bold"/>
                <a:cs typeface="Obra Letra Bold"/>
                <a:sym typeface="Obra Letra Bold"/>
              </a:rPr>
              <a:t>Tools </a:t>
            </a:r>
            <a:r>
              <a:rPr lang="en-US" sz="2425" b="1" spc="24" dirty="0" smtClean="0">
                <a:solidFill>
                  <a:srgbClr val="1E5D39"/>
                </a:solidFill>
                <a:latin typeface="Obra Letra Bold"/>
                <a:ea typeface="Obra Letra Bold"/>
                <a:cs typeface="Obra Letra Bold"/>
                <a:sym typeface="Obra Letra Bold"/>
              </a:rPr>
              <a:t>AND</a:t>
            </a:r>
            <a:r>
              <a:rPr lang="en-US" sz="2425" b="1" spc="24" dirty="0" smtClean="0">
                <a:solidFill>
                  <a:srgbClr val="1E5D39"/>
                </a:solidFill>
                <a:latin typeface="Obra Letra Bold"/>
                <a:ea typeface="Obra Letra Bold"/>
                <a:cs typeface="Obra Letra Bold"/>
                <a:sym typeface="Obra Letra Bold"/>
              </a:rPr>
              <a:t> </a:t>
            </a:r>
            <a:r>
              <a:rPr lang="en-US" sz="2425" b="1" spc="24" dirty="0">
                <a:solidFill>
                  <a:srgbClr val="1E5D39"/>
                </a:solidFill>
                <a:latin typeface="Obra Letra Bold"/>
                <a:ea typeface="Obra Letra Bold"/>
                <a:cs typeface="Obra Letra Bold"/>
                <a:sym typeface="Obra Letra Bold"/>
              </a:rPr>
              <a:t>Technologies:</a:t>
            </a:r>
          </a:p>
          <a:p>
            <a:pPr marL="1004178" lvl="2" indent="-334726" algn="l">
              <a:lnSpc>
                <a:spcPts val="2790"/>
              </a:lnSpc>
              <a:buFont typeface="Arial"/>
              <a:buChar char="⚬"/>
            </a:pPr>
            <a:r>
              <a:rPr lang="en-US" sz="2325" spc="23" dirty="0">
                <a:solidFill>
                  <a:srgbClr val="1E5D39"/>
                </a:solidFill>
                <a:latin typeface="Obra Letra"/>
                <a:ea typeface="Obra Letra"/>
                <a:cs typeface="Obra Letra"/>
                <a:sym typeface="Obra Letra"/>
              </a:rPr>
              <a:t>Programming: Python</a:t>
            </a:r>
          </a:p>
          <a:p>
            <a:pPr marL="1004178" lvl="2" indent="-334726" algn="l">
              <a:lnSpc>
                <a:spcPts val="2790"/>
              </a:lnSpc>
              <a:buFont typeface="Arial"/>
              <a:buChar char="⚬"/>
            </a:pPr>
            <a:r>
              <a:rPr lang="en-US" sz="2325" spc="23" dirty="0">
                <a:solidFill>
                  <a:srgbClr val="1E5D39"/>
                </a:solidFill>
                <a:latin typeface="Obra Letra"/>
                <a:ea typeface="Obra Letra"/>
                <a:cs typeface="Obra Letra"/>
                <a:sym typeface="Obra Letra"/>
              </a:rPr>
              <a:t>Libraries: </a:t>
            </a:r>
            <a:r>
              <a:rPr lang="en-US" sz="2325" spc="23" dirty="0" err="1">
                <a:solidFill>
                  <a:srgbClr val="1E5D39"/>
                </a:solidFill>
                <a:latin typeface="Obra Letra"/>
                <a:ea typeface="Obra Letra"/>
                <a:cs typeface="Obra Letra"/>
                <a:sym typeface="Obra Letra"/>
              </a:rPr>
              <a:t>pgmpy</a:t>
            </a:r>
            <a:r>
              <a:rPr lang="en-US" sz="2325" spc="23" dirty="0">
                <a:solidFill>
                  <a:srgbClr val="1E5D39"/>
                </a:solidFill>
                <a:latin typeface="Obra Letra"/>
                <a:ea typeface="Obra Letra"/>
                <a:cs typeface="Obra Letra"/>
                <a:sym typeface="Obra Letra"/>
              </a:rPr>
              <a:t> for graph modeling</a:t>
            </a:r>
          </a:p>
          <a:p>
            <a:pPr marL="1004178" lvl="2" indent="-334726" algn="l">
              <a:lnSpc>
                <a:spcPts val="2790"/>
              </a:lnSpc>
              <a:spcBef>
                <a:spcPct val="0"/>
              </a:spcBef>
              <a:buFont typeface="Arial"/>
              <a:buChar char="⚬"/>
            </a:pPr>
            <a:r>
              <a:rPr lang="en-US" sz="2325" spc="23" dirty="0">
                <a:solidFill>
                  <a:srgbClr val="1E5D39"/>
                </a:solidFill>
                <a:latin typeface="Obra Letra"/>
                <a:ea typeface="Obra Letra"/>
                <a:cs typeface="Obra Letra"/>
                <a:sym typeface="Obra Letra"/>
              </a:rPr>
              <a:t>Game Engine: Unity or custom interfaces</a:t>
            </a:r>
          </a:p>
          <a:p>
            <a:pPr algn="l">
              <a:lnSpc>
                <a:spcPts val="2790"/>
              </a:lnSpc>
              <a:spcBef>
                <a:spcPct val="0"/>
              </a:spcBef>
            </a:pPr>
            <a:endParaRPr lang="en-US" sz="2325" spc="23" dirty="0">
              <a:solidFill>
                <a:srgbClr val="1E5D39"/>
              </a:solidFill>
              <a:latin typeface="Obra Letra"/>
              <a:ea typeface="Obra Letra"/>
              <a:cs typeface="Obra Letra"/>
              <a:sym typeface="Obra Letra"/>
            </a:endParaRPr>
          </a:p>
          <a:p>
            <a:pPr algn="l">
              <a:lnSpc>
                <a:spcPts val="2790"/>
              </a:lnSpc>
              <a:spcBef>
                <a:spcPct val="0"/>
              </a:spcBef>
            </a:pPr>
            <a:endParaRPr lang="en-US" sz="2325" spc="23" dirty="0">
              <a:solidFill>
                <a:srgbClr val="1E5D39"/>
              </a:solidFill>
              <a:latin typeface="Obra Letra"/>
              <a:ea typeface="Obra Letra"/>
              <a:cs typeface="Obra Letra"/>
              <a:sym typeface="Obra Letra"/>
            </a:endParaRPr>
          </a:p>
          <a:p>
            <a:pPr marL="523678" lvl="1" indent="-261839" algn="l">
              <a:lnSpc>
                <a:spcPts val="2910"/>
              </a:lnSpc>
              <a:spcBef>
                <a:spcPct val="0"/>
              </a:spcBef>
              <a:buFont typeface="Arial"/>
              <a:buChar char="•"/>
            </a:pPr>
            <a:r>
              <a:rPr lang="en-US" sz="2425" b="1" spc="24" dirty="0">
                <a:solidFill>
                  <a:srgbClr val="1E5D39"/>
                </a:solidFill>
                <a:latin typeface="Obra Letra Bold"/>
                <a:ea typeface="Obra Letra Bold"/>
                <a:cs typeface="Obra Letra Bold"/>
                <a:sym typeface="Obra Letra Bold"/>
              </a:rPr>
              <a:t>Methodology:</a:t>
            </a:r>
          </a:p>
          <a:p>
            <a:pPr marL="1004178" lvl="2" indent="-334726" algn="l">
              <a:lnSpc>
                <a:spcPts val="2790"/>
              </a:lnSpc>
              <a:spcBef>
                <a:spcPct val="0"/>
              </a:spcBef>
              <a:buFont typeface="Arial"/>
              <a:buChar char="⚬"/>
            </a:pPr>
            <a:r>
              <a:rPr lang="en-US" sz="2325" spc="23" dirty="0">
                <a:solidFill>
                  <a:srgbClr val="1E5D39"/>
                </a:solidFill>
                <a:latin typeface="Obra Letra"/>
                <a:ea typeface="Obra Letra"/>
                <a:cs typeface="Obra Letra"/>
                <a:sym typeface="Obra Letra"/>
              </a:rPr>
              <a:t>Phases: Storyline planning, algorithm development, integration, and testing.</a:t>
            </a:r>
          </a:p>
          <a:p>
            <a:pPr algn="l">
              <a:lnSpc>
                <a:spcPts val="2790"/>
              </a:lnSpc>
              <a:spcBef>
                <a:spcPct val="0"/>
              </a:spcBef>
            </a:pPr>
            <a:endParaRPr lang="en-US" sz="2325" spc="23" dirty="0">
              <a:solidFill>
                <a:srgbClr val="1E5D39"/>
              </a:solidFill>
              <a:latin typeface="Obra Letra"/>
              <a:ea typeface="Obra Letra"/>
              <a:cs typeface="Obra Letra"/>
              <a:sym typeface="Obra Letra"/>
            </a:endParaRPr>
          </a:p>
          <a:p>
            <a:pPr algn="l">
              <a:lnSpc>
                <a:spcPts val="2790"/>
              </a:lnSpc>
              <a:spcBef>
                <a:spcPct val="0"/>
              </a:spcBef>
            </a:pPr>
            <a:endParaRPr lang="en-US" sz="2325" spc="23" dirty="0">
              <a:solidFill>
                <a:srgbClr val="1E5D39"/>
              </a:solidFill>
              <a:latin typeface="Obra Letra"/>
              <a:ea typeface="Obra Letra"/>
              <a:cs typeface="Obra Letra"/>
              <a:sym typeface="Obra Letra"/>
            </a:endParaRPr>
          </a:p>
          <a:p>
            <a:pPr algn="l">
              <a:lnSpc>
                <a:spcPts val="2639"/>
              </a:lnSpc>
              <a:spcBef>
                <a:spcPct val="0"/>
              </a:spcBef>
            </a:pPr>
            <a:endParaRPr lang="en-US" sz="2325" spc="23" dirty="0">
              <a:solidFill>
                <a:srgbClr val="1E5D39"/>
              </a:solidFill>
              <a:latin typeface="Obra Letra"/>
              <a:ea typeface="Obra Letra"/>
              <a:cs typeface="Obra Letra"/>
              <a:sym typeface="Obra Letr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BB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619961" y="829644"/>
            <a:ext cx="2837955" cy="1439617"/>
          </a:xfrm>
          <a:custGeom>
            <a:avLst/>
            <a:gdLst/>
            <a:ahLst/>
            <a:cxnLst/>
            <a:rect l="l" t="t" r="r" b="b"/>
            <a:pathLst>
              <a:path w="2837955" h="1439617">
                <a:moveTo>
                  <a:pt x="0" y="0"/>
                </a:moveTo>
                <a:lnTo>
                  <a:pt x="2837955" y="0"/>
                </a:lnTo>
                <a:lnTo>
                  <a:pt x="2837955" y="1439618"/>
                </a:lnTo>
                <a:lnTo>
                  <a:pt x="0" y="14396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2228164" y="950261"/>
            <a:ext cx="838459" cy="1074948"/>
          </a:xfrm>
          <a:custGeom>
            <a:avLst/>
            <a:gdLst/>
            <a:ahLst/>
            <a:cxnLst/>
            <a:rect l="l" t="t" r="r" b="b"/>
            <a:pathLst>
              <a:path w="838459" h="1074948">
                <a:moveTo>
                  <a:pt x="838459" y="0"/>
                </a:moveTo>
                <a:lnTo>
                  <a:pt x="0" y="0"/>
                </a:lnTo>
                <a:lnTo>
                  <a:pt x="0" y="1074948"/>
                </a:lnTo>
                <a:lnTo>
                  <a:pt x="838459" y="1074948"/>
                </a:lnTo>
                <a:lnTo>
                  <a:pt x="838459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2019649" y="1048772"/>
            <a:ext cx="3829107" cy="1274048"/>
          </a:xfrm>
          <a:custGeom>
            <a:avLst/>
            <a:gdLst/>
            <a:ahLst/>
            <a:cxnLst/>
            <a:rect l="l" t="t" r="r" b="b"/>
            <a:pathLst>
              <a:path w="3829107" h="1274048">
                <a:moveTo>
                  <a:pt x="0" y="0"/>
                </a:moveTo>
                <a:lnTo>
                  <a:pt x="3829107" y="0"/>
                </a:lnTo>
                <a:lnTo>
                  <a:pt x="3829107" y="1274048"/>
                </a:lnTo>
                <a:lnTo>
                  <a:pt x="0" y="127404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5669800" y="776086"/>
            <a:ext cx="3049119" cy="1546735"/>
          </a:xfrm>
          <a:custGeom>
            <a:avLst/>
            <a:gdLst/>
            <a:ahLst/>
            <a:cxnLst/>
            <a:rect l="l" t="t" r="r" b="b"/>
            <a:pathLst>
              <a:path w="3049119" h="1546735">
                <a:moveTo>
                  <a:pt x="0" y="0"/>
                </a:moveTo>
                <a:lnTo>
                  <a:pt x="3049118" y="0"/>
                </a:lnTo>
                <a:lnTo>
                  <a:pt x="3049118" y="1546734"/>
                </a:lnTo>
                <a:lnTo>
                  <a:pt x="0" y="15467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4291932" y="247503"/>
            <a:ext cx="1885185" cy="2077859"/>
          </a:xfrm>
          <a:custGeom>
            <a:avLst/>
            <a:gdLst/>
            <a:ahLst/>
            <a:cxnLst/>
            <a:rect l="l" t="t" r="r" b="b"/>
            <a:pathLst>
              <a:path w="1885185" h="2077859">
                <a:moveTo>
                  <a:pt x="0" y="0"/>
                </a:moveTo>
                <a:lnTo>
                  <a:pt x="1885185" y="0"/>
                </a:lnTo>
                <a:lnTo>
                  <a:pt x="1885185" y="2077859"/>
                </a:lnTo>
                <a:lnTo>
                  <a:pt x="0" y="207785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1107471">
            <a:off x="-495671" y="1957855"/>
            <a:ext cx="1522470" cy="2492139"/>
          </a:xfrm>
          <a:custGeom>
            <a:avLst/>
            <a:gdLst/>
            <a:ahLst/>
            <a:cxnLst/>
            <a:rect l="l" t="t" r="r" b="b"/>
            <a:pathLst>
              <a:path w="1522470" h="2492139">
                <a:moveTo>
                  <a:pt x="0" y="0"/>
                </a:moveTo>
                <a:lnTo>
                  <a:pt x="1522470" y="0"/>
                </a:lnTo>
                <a:lnTo>
                  <a:pt x="1522470" y="2492138"/>
                </a:lnTo>
                <a:lnTo>
                  <a:pt x="0" y="249213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10114811">
            <a:off x="5302559" y="2480458"/>
            <a:ext cx="2878422" cy="2041063"/>
          </a:xfrm>
          <a:custGeom>
            <a:avLst/>
            <a:gdLst/>
            <a:ahLst/>
            <a:cxnLst/>
            <a:rect l="l" t="t" r="r" b="b"/>
            <a:pathLst>
              <a:path w="2878422" h="2041063">
                <a:moveTo>
                  <a:pt x="0" y="0"/>
                </a:moveTo>
                <a:lnTo>
                  <a:pt x="2878422" y="0"/>
                </a:lnTo>
                <a:lnTo>
                  <a:pt x="2878422" y="2041063"/>
                </a:lnTo>
                <a:lnTo>
                  <a:pt x="0" y="204106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=""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flipH="1">
            <a:off x="1680614" y="1346383"/>
            <a:ext cx="761621" cy="976437"/>
          </a:xfrm>
          <a:custGeom>
            <a:avLst/>
            <a:gdLst/>
            <a:ahLst/>
            <a:cxnLst/>
            <a:rect l="l" t="t" r="r" b="b"/>
            <a:pathLst>
              <a:path w="761621" h="976437">
                <a:moveTo>
                  <a:pt x="761621" y="0"/>
                </a:moveTo>
                <a:lnTo>
                  <a:pt x="0" y="0"/>
                </a:lnTo>
                <a:lnTo>
                  <a:pt x="0" y="976437"/>
                </a:lnTo>
                <a:lnTo>
                  <a:pt x="761621" y="976437"/>
                </a:lnTo>
                <a:lnTo>
                  <a:pt x="761621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407398" y="1839036"/>
            <a:ext cx="482802" cy="444178"/>
          </a:xfrm>
          <a:custGeom>
            <a:avLst/>
            <a:gdLst/>
            <a:ahLst/>
            <a:cxnLst/>
            <a:rect l="l" t="t" r="r" b="b"/>
            <a:pathLst>
              <a:path w="482802" h="444178">
                <a:moveTo>
                  <a:pt x="0" y="0"/>
                </a:moveTo>
                <a:lnTo>
                  <a:pt x="482802" y="0"/>
                </a:lnTo>
                <a:lnTo>
                  <a:pt x="482802" y="444177"/>
                </a:lnTo>
                <a:lnTo>
                  <a:pt x="0" y="444177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=""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507531" y="1182995"/>
            <a:ext cx="847288" cy="1086267"/>
          </a:xfrm>
          <a:custGeom>
            <a:avLst/>
            <a:gdLst/>
            <a:ahLst/>
            <a:cxnLst/>
            <a:rect l="l" t="t" r="r" b="b"/>
            <a:pathLst>
              <a:path w="847288" h="1086267">
                <a:moveTo>
                  <a:pt x="0" y="0"/>
                </a:moveTo>
                <a:lnTo>
                  <a:pt x="847288" y="0"/>
                </a:lnTo>
                <a:lnTo>
                  <a:pt x="847288" y="1086267"/>
                </a:lnTo>
                <a:lnTo>
                  <a:pt x="0" y="108626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flipH="1">
            <a:off x="1575875" y="2269262"/>
            <a:ext cx="356696" cy="227637"/>
          </a:xfrm>
          <a:custGeom>
            <a:avLst/>
            <a:gdLst/>
            <a:ahLst/>
            <a:cxnLst/>
            <a:rect l="l" t="t" r="r" b="b"/>
            <a:pathLst>
              <a:path w="356696" h="227637">
                <a:moveTo>
                  <a:pt x="356696" y="0"/>
                </a:moveTo>
                <a:lnTo>
                  <a:pt x="0" y="0"/>
                </a:lnTo>
                <a:lnTo>
                  <a:pt x="0" y="227636"/>
                </a:lnTo>
                <a:lnTo>
                  <a:pt x="356696" y="227636"/>
                </a:lnTo>
                <a:lnTo>
                  <a:pt x="356696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=""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406235" y="2155443"/>
            <a:ext cx="356696" cy="227637"/>
          </a:xfrm>
          <a:custGeom>
            <a:avLst/>
            <a:gdLst/>
            <a:ahLst/>
            <a:cxnLst/>
            <a:rect l="l" t="t" r="r" b="b"/>
            <a:pathLst>
              <a:path w="356696" h="227637">
                <a:moveTo>
                  <a:pt x="0" y="0"/>
                </a:moveTo>
                <a:lnTo>
                  <a:pt x="356696" y="0"/>
                </a:lnTo>
                <a:lnTo>
                  <a:pt x="356696" y="227637"/>
                </a:lnTo>
                <a:lnTo>
                  <a:pt x="0" y="227637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=""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507531" y="3510514"/>
            <a:ext cx="5578720" cy="361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99"/>
              </a:lnSpc>
              <a:spcBef>
                <a:spcPct val="0"/>
              </a:spcBef>
            </a:pPr>
            <a:r>
              <a:rPr lang="en-US" sz="2499" b="1" spc="24">
                <a:solidFill>
                  <a:srgbClr val="1E5D3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Challenges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356491" y="5441105"/>
            <a:ext cx="7324212" cy="285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99"/>
              </a:lnSpc>
              <a:spcBef>
                <a:spcPct val="0"/>
              </a:spcBef>
            </a:pPr>
            <a:r>
              <a:rPr lang="en-US" sz="1999" spc="19">
                <a:solidFill>
                  <a:srgbClr val="1E5D39"/>
                </a:solidFill>
                <a:latin typeface="Montserrat"/>
                <a:ea typeface="Montserrat"/>
                <a:cs typeface="Montserrat"/>
                <a:sym typeface="Montserrat"/>
              </a:rPr>
              <a:t>Your paragraph text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65564" y="4413772"/>
            <a:ext cx="6476207" cy="2714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80"/>
              </a:lnSpc>
            </a:pPr>
            <a:r>
              <a:rPr lang="en-US" sz="2317" spc="23">
                <a:solidFill>
                  <a:srgbClr val="1E5D39"/>
                </a:solidFill>
                <a:latin typeface="Obra Letra"/>
                <a:ea typeface="Obra Letra"/>
                <a:cs typeface="Obra Letra"/>
                <a:sym typeface="Obra Letra"/>
              </a:rPr>
              <a:t>Technical Challenges:</a:t>
            </a:r>
          </a:p>
          <a:p>
            <a:pPr algn="l">
              <a:lnSpc>
                <a:spcPts val="2660"/>
              </a:lnSpc>
            </a:pPr>
            <a:endParaRPr lang="en-US" sz="2317" spc="23">
              <a:solidFill>
                <a:srgbClr val="1E5D39"/>
              </a:solidFill>
              <a:latin typeface="Obra Letra"/>
              <a:ea typeface="Obra Letra"/>
              <a:cs typeface="Obra Letra"/>
              <a:sym typeface="Obra Letra"/>
            </a:endParaRPr>
          </a:p>
          <a:p>
            <a:pPr marL="401169" lvl="1" indent="-200585" algn="l">
              <a:lnSpc>
                <a:spcPts val="2229"/>
              </a:lnSpc>
              <a:buFont typeface="Arial"/>
              <a:buChar char="•"/>
            </a:pPr>
            <a:r>
              <a:rPr lang="en-US" sz="1858" b="1" spc="18">
                <a:solidFill>
                  <a:srgbClr val="1E5D39"/>
                </a:solidFill>
                <a:latin typeface="Obra Letra Bold"/>
                <a:ea typeface="Obra Letra Bold"/>
                <a:cs typeface="Obra Letra Bold"/>
                <a:sym typeface="Obra Letra Bold"/>
              </a:rPr>
              <a:t>Efficiently implementing factor graphs in a real-time gaming context.</a:t>
            </a:r>
          </a:p>
          <a:p>
            <a:pPr marL="401169" lvl="1" indent="-200585" algn="l">
              <a:lnSpc>
                <a:spcPts val="2229"/>
              </a:lnSpc>
              <a:buFont typeface="Arial"/>
              <a:buChar char="•"/>
            </a:pPr>
            <a:r>
              <a:rPr lang="en-US" sz="1858" b="1" spc="18">
                <a:solidFill>
                  <a:srgbClr val="1E5D39"/>
                </a:solidFill>
                <a:latin typeface="Obra Letra Bold"/>
                <a:ea typeface="Obra Letra Bold"/>
                <a:cs typeface="Obra Letra Bold"/>
                <a:sym typeface="Obra Letra Bold"/>
              </a:rPr>
              <a:t>Optimizing graph computations for responsiveness.</a:t>
            </a:r>
          </a:p>
          <a:p>
            <a:pPr algn="l">
              <a:lnSpc>
                <a:spcPts val="2344"/>
              </a:lnSpc>
              <a:spcBef>
                <a:spcPct val="0"/>
              </a:spcBef>
            </a:pPr>
            <a:endParaRPr lang="en-US" sz="1858" b="1" spc="18">
              <a:solidFill>
                <a:srgbClr val="1E5D39"/>
              </a:solidFill>
              <a:latin typeface="Obra Letra Bold"/>
              <a:ea typeface="Obra Letra Bold"/>
              <a:cs typeface="Obra Letra Bold"/>
              <a:sym typeface="Obra Letra Bold"/>
            </a:endParaRPr>
          </a:p>
          <a:p>
            <a:pPr algn="l">
              <a:lnSpc>
                <a:spcPts val="2344"/>
              </a:lnSpc>
              <a:spcBef>
                <a:spcPct val="0"/>
              </a:spcBef>
            </a:pPr>
            <a:endParaRPr lang="en-US" sz="1858" b="1" spc="18">
              <a:solidFill>
                <a:srgbClr val="1E5D39"/>
              </a:solidFill>
              <a:latin typeface="Obra Letra Bold"/>
              <a:ea typeface="Obra Letra Bold"/>
              <a:cs typeface="Obra Letra Bold"/>
              <a:sym typeface="Obra Letra Bold"/>
            </a:endParaRPr>
          </a:p>
          <a:p>
            <a:pPr algn="l">
              <a:lnSpc>
                <a:spcPts val="2344"/>
              </a:lnSpc>
              <a:spcBef>
                <a:spcPct val="0"/>
              </a:spcBef>
            </a:pPr>
            <a:endParaRPr lang="en-US" sz="1858" b="1" spc="18">
              <a:solidFill>
                <a:srgbClr val="1E5D39"/>
              </a:solidFill>
              <a:latin typeface="Obra Letra Bold"/>
              <a:ea typeface="Obra Letra Bold"/>
              <a:cs typeface="Obra Letra Bold"/>
              <a:sym typeface="Obra Letra Bold"/>
            </a:endParaRPr>
          </a:p>
          <a:p>
            <a:pPr algn="l">
              <a:lnSpc>
                <a:spcPts val="2445"/>
              </a:lnSpc>
              <a:spcBef>
                <a:spcPct val="0"/>
              </a:spcBef>
            </a:pPr>
            <a:endParaRPr lang="en-US" sz="1858" b="1" spc="18">
              <a:solidFill>
                <a:srgbClr val="1E5D39"/>
              </a:solidFill>
              <a:latin typeface="Obra Letra Bold"/>
              <a:ea typeface="Obra Letra Bold"/>
              <a:cs typeface="Obra Letra Bold"/>
              <a:sym typeface="Obra Letra Bold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931175" y="7366522"/>
            <a:ext cx="6476207" cy="160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780"/>
              </a:lnSpc>
            </a:pPr>
            <a:r>
              <a:rPr lang="en-US" sz="2317" b="1" spc="23">
                <a:solidFill>
                  <a:srgbClr val="1E5D39"/>
                </a:solidFill>
                <a:latin typeface="Obra Letra Bold"/>
                <a:ea typeface="Obra Letra Bold"/>
                <a:cs typeface="Obra Letra Bold"/>
                <a:sym typeface="Obra Letra Bold"/>
              </a:rPr>
              <a:t>Design Challenges</a:t>
            </a:r>
            <a:r>
              <a:rPr lang="en-US" sz="2317" spc="23">
                <a:solidFill>
                  <a:srgbClr val="1E5D39"/>
                </a:solidFill>
                <a:latin typeface="Obra Letra"/>
                <a:ea typeface="Obra Letra"/>
                <a:cs typeface="Obra Letra"/>
                <a:sym typeface="Obra Letra"/>
              </a:rPr>
              <a:t>:</a:t>
            </a:r>
          </a:p>
          <a:p>
            <a:pPr algn="r">
              <a:lnSpc>
                <a:spcPts val="2660"/>
              </a:lnSpc>
            </a:pPr>
            <a:endParaRPr lang="en-US" sz="2317" spc="23">
              <a:solidFill>
                <a:srgbClr val="1E5D39"/>
              </a:solidFill>
              <a:latin typeface="Obra Letra"/>
              <a:ea typeface="Obra Letra"/>
              <a:cs typeface="Obra Letra"/>
              <a:sym typeface="Obra Letra"/>
            </a:endParaRPr>
          </a:p>
          <a:p>
            <a:pPr marL="435478" lvl="1" indent="-217739" algn="just">
              <a:lnSpc>
                <a:spcPts val="2420"/>
              </a:lnSpc>
              <a:buFont typeface="Arial"/>
              <a:buChar char="•"/>
            </a:pPr>
            <a:r>
              <a:rPr lang="en-US" sz="2017" spc="20">
                <a:solidFill>
                  <a:srgbClr val="1E5D39"/>
                </a:solidFill>
                <a:latin typeface="Obra Letra"/>
                <a:ea typeface="Obra Letra"/>
                <a:cs typeface="Obra Letra"/>
                <a:sym typeface="Obra Letra"/>
              </a:rPr>
              <a:t>Balancing story depth with player engagement.</a:t>
            </a:r>
          </a:p>
          <a:p>
            <a:pPr marL="435478" lvl="1" indent="-217739" algn="just">
              <a:lnSpc>
                <a:spcPts val="2420"/>
              </a:lnSpc>
              <a:buFont typeface="Arial"/>
              <a:buChar char="•"/>
            </a:pPr>
            <a:r>
              <a:rPr lang="en-US" sz="2017" spc="20">
                <a:solidFill>
                  <a:srgbClr val="1E5D39"/>
                </a:solidFill>
                <a:latin typeface="Obra Letra"/>
                <a:ea typeface="Obra Letra"/>
                <a:cs typeface="Obra Letra"/>
                <a:sym typeface="Obra Letra"/>
              </a:rPr>
              <a:t>Avoiding narrative dead ends.</a:t>
            </a:r>
          </a:p>
          <a:p>
            <a:pPr algn="r">
              <a:lnSpc>
                <a:spcPts val="2445"/>
              </a:lnSpc>
              <a:spcBef>
                <a:spcPct val="0"/>
              </a:spcBef>
            </a:pPr>
            <a:endParaRPr lang="en-US" sz="2017" spc="20">
              <a:solidFill>
                <a:srgbClr val="1E5D39"/>
              </a:solidFill>
              <a:latin typeface="Obra Letra"/>
              <a:ea typeface="Obra Letra"/>
              <a:cs typeface="Obra Letra"/>
              <a:sym typeface="Obra Letr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BB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619961" y="829644"/>
            <a:ext cx="2837955" cy="1439617"/>
          </a:xfrm>
          <a:custGeom>
            <a:avLst/>
            <a:gdLst/>
            <a:ahLst/>
            <a:cxnLst/>
            <a:rect l="l" t="t" r="r" b="b"/>
            <a:pathLst>
              <a:path w="2837955" h="1439617">
                <a:moveTo>
                  <a:pt x="0" y="0"/>
                </a:moveTo>
                <a:lnTo>
                  <a:pt x="2837955" y="0"/>
                </a:lnTo>
                <a:lnTo>
                  <a:pt x="2837955" y="1439618"/>
                </a:lnTo>
                <a:lnTo>
                  <a:pt x="0" y="14396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2228164" y="950261"/>
            <a:ext cx="838459" cy="1074948"/>
          </a:xfrm>
          <a:custGeom>
            <a:avLst/>
            <a:gdLst/>
            <a:ahLst/>
            <a:cxnLst/>
            <a:rect l="l" t="t" r="r" b="b"/>
            <a:pathLst>
              <a:path w="838459" h="1074948">
                <a:moveTo>
                  <a:pt x="838459" y="0"/>
                </a:moveTo>
                <a:lnTo>
                  <a:pt x="0" y="0"/>
                </a:lnTo>
                <a:lnTo>
                  <a:pt x="0" y="1074948"/>
                </a:lnTo>
                <a:lnTo>
                  <a:pt x="838459" y="1074948"/>
                </a:lnTo>
                <a:lnTo>
                  <a:pt x="838459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2019649" y="1048772"/>
            <a:ext cx="3829107" cy="1274048"/>
          </a:xfrm>
          <a:custGeom>
            <a:avLst/>
            <a:gdLst/>
            <a:ahLst/>
            <a:cxnLst/>
            <a:rect l="l" t="t" r="r" b="b"/>
            <a:pathLst>
              <a:path w="3829107" h="1274048">
                <a:moveTo>
                  <a:pt x="0" y="0"/>
                </a:moveTo>
                <a:lnTo>
                  <a:pt x="3829107" y="0"/>
                </a:lnTo>
                <a:lnTo>
                  <a:pt x="3829107" y="1274048"/>
                </a:lnTo>
                <a:lnTo>
                  <a:pt x="0" y="127404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5669800" y="776086"/>
            <a:ext cx="3049119" cy="1546735"/>
          </a:xfrm>
          <a:custGeom>
            <a:avLst/>
            <a:gdLst/>
            <a:ahLst/>
            <a:cxnLst/>
            <a:rect l="l" t="t" r="r" b="b"/>
            <a:pathLst>
              <a:path w="3049119" h="1546735">
                <a:moveTo>
                  <a:pt x="0" y="0"/>
                </a:moveTo>
                <a:lnTo>
                  <a:pt x="3049118" y="0"/>
                </a:lnTo>
                <a:lnTo>
                  <a:pt x="3049118" y="1546734"/>
                </a:lnTo>
                <a:lnTo>
                  <a:pt x="0" y="15467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4291932" y="247503"/>
            <a:ext cx="1885185" cy="2077859"/>
          </a:xfrm>
          <a:custGeom>
            <a:avLst/>
            <a:gdLst/>
            <a:ahLst/>
            <a:cxnLst/>
            <a:rect l="l" t="t" r="r" b="b"/>
            <a:pathLst>
              <a:path w="1885185" h="2077859">
                <a:moveTo>
                  <a:pt x="0" y="0"/>
                </a:moveTo>
                <a:lnTo>
                  <a:pt x="1885185" y="0"/>
                </a:lnTo>
                <a:lnTo>
                  <a:pt x="1885185" y="2077859"/>
                </a:lnTo>
                <a:lnTo>
                  <a:pt x="0" y="207785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1107471">
            <a:off x="-495671" y="1957855"/>
            <a:ext cx="1522470" cy="2492139"/>
          </a:xfrm>
          <a:custGeom>
            <a:avLst/>
            <a:gdLst/>
            <a:ahLst/>
            <a:cxnLst/>
            <a:rect l="l" t="t" r="r" b="b"/>
            <a:pathLst>
              <a:path w="1522470" h="2492139">
                <a:moveTo>
                  <a:pt x="0" y="0"/>
                </a:moveTo>
                <a:lnTo>
                  <a:pt x="1522470" y="0"/>
                </a:lnTo>
                <a:lnTo>
                  <a:pt x="1522470" y="2492138"/>
                </a:lnTo>
                <a:lnTo>
                  <a:pt x="0" y="249213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10114811">
            <a:off x="5302559" y="2480458"/>
            <a:ext cx="2878422" cy="2041063"/>
          </a:xfrm>
          <a:custGeom>
            <a:avLst/>
            <a:gdLst/>
            <a:ahLst/>
            <a:cxnLst/>
            <a:rect l="l" t="t" r="r" b="b"/>
            <a:pathLst>
              <a:path w="2878422" h="2041063">
                <a:moveTo>
                  <a:pt x="0" y="0"/>
                </a:moveTo>
                <a:lnTo>
                  <a:pt x="2878422" y="0"/>
                </a:lnTo>
                <a:lnTo>
                  <a:pt x="2878422" y="2041063"/>
                </a:lnTo>
                <a:lnTo>
                  <a:pt x="0" y="204106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=""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flipH="1">
            <a:off x="1680614" y="1346383"/>
            <a:ext cx="761621" cy="976437"/>
          </a:xfrm>
          <a:custGeom>
            <a:avLst/>
            <a:gdLst/>
            <a:ahLst/>
            <a:cxnLst/>
            <a:rect l="l" t="t" r="r" b="b"/>
            <a:pathLst>
              <a:path w="761621" h="976437">
                <a:moveTo>
                  <a:pt x="761621" y="0"/>
                </a:moveTo>
                <a:lnTo>
                  <a:pt x="0" y="0"/>
                </a:lnTo>
                <a:lnTo>
                  <a:pt x="0" y="976437"/>
                </a:lnTo>
                <a:lnTo>
                  <a:pt x="761621" y="976437"/>
                </a:lnTo>
                <a:lnTo>
                  <a:pt x="761621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407398" y="1839036"/>
            <a:ext cx="482802" cy="444178"/>
          </a:xfrm>
          <a:custGeom>
            <a:avLst/>
            <a:gdLst/>
            <a:ahLst/>
            <a:cxnLst/>
            <a:rect l="l" t="t" r="r" b="b"/>
            <a:pathLst>
              <a:path w="482802" h="444178">
                <a:moveTo>
                  <a:pt x="0" y="0"/>
                </a:moveTo>
                <a:lnTo>
                  <a:pt x="482802" y="0"/>
                </a:lnTo>
                <a:lnTo>
                  <a:pt x="482802" y="444177"/>
                </a:lnTo>
                <a:lnTo>
                  <a:pt x="0" y="444177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=""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507531" y="1182995"/>
            <a:ext cx="847288" cy="1086267"/>
          </a:xfrm>
          <a:custGeom>
            <a:avLst/>
            <a:gdLst/>
            <a:ahLst/>
            <a:cxnLst/>
            <a:rect l="l" t="t" r="r" b="b"/>
            <a:pathLst>
              <a:path w="847288" h="1086267">
                <a:moveTo>
                  <a:pt x="0" y="0"/>
                </a:moveTo>
                <a:lnTo>
                  <a:pt x="847288" y="0"/>
                </a:lnTo>
                <a:lnTo>
                  <a:pt x="847288" y="1086267"/>
                </a:lnTo>
                <a:lnTo>
                  <a:pt x="0" y="108626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flipH="1">
            <a:off x="1575875" y="2269262"/>
            <a:ext cx="356696" cy="227637"/>
          </a:xfrm>
          <a:custGeom>
            <a:avLst/>
            <a:gdLst/>
            <a:ahLst/>
            <a:cxnLst/>
            <a:rect l="l" t="t" r="r" b="b"/>
            <a:pathLst>
              <a:path w="356696" h="227637">
                <a:moveTo>
                  <a:pt x="356696" y="0"/>
                </a:moveTo>
                <a:lnTo>
                  <a:pt x="0" y="0"/>
                </a:lnTo>
                <a:lnTo>
                  <a:pt x="0" y="227636"/>
                </a:lnTo>
                <a:lnTo>
                  <a:pt x="356696" y="227636"/>
                </a:lnTo>
                <a:lnTo>
                  <a:pt x="356696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=""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406235" y="2155443"/>
            <a:ext cx="356696" cy="227637"/>
          </a:xfrm>
          <a:custGeom>
            <a:avLst/>
            <a:gdLst/>
            <a:ahLst/>
            <a:cxnLst/>
            <a:rect l="l" t="t" r="r" b="b"/>
            <a:pathLst>
              <a:path w="356696" h="227637">
                <a:moveTo>
                  <a:pt x="0" y="0"/>
                </a:moveTo>
                <a:lnTo>
                  <a:pt x="356696" y="0"/>
                </a:lnTo>
                <a:lnTo>
                  <a:pt x="356696" y="227637"/>
                </a:lnTo>
                <a:lnTo>
                  <a:pt x="0" y="227637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=""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507531" y="3510514"/>
            <a:ext cx="5578720" cy="361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99"/>
              </a:lnSpc>
              <a:spcBef>
                <a:spcPct val="0"/>
              </a:spcBef>
            </a:pPr>
            <a:r>
              <a:rPr lang="en-US" sz="2499" b="1" spc="24">
                <a:solidFill>
                  <a:srgbClr val="1E5D3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Results &amp; Outcomes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356491" y="5441105"/>
            <a:ext cx="7324212" cy="285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99"/>
              </a:lnSpc>
              <a:spcBef>
                <a:spcPct val="0"/>
              </a:spcBef>
            </a:pPr>
            <a:r>
              <a:rPr lang="en-US" sz="1999" spc="19">
                <a:solidFill>
                  <a:srgbClr val="1E5D39"/>
                </a:solidFill>
                <a:latin typeface="Montserrat"/>
                <a:ea typeface="Montserrat"/>
                <a:cs typeface="Montserrat"/>
                <a:sym typeface="Montserrat"/>
              </a:rPr>
              <a:t>Your paragraph text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69657" y="4471895"/>
            <a:ext cx="5697743" cy="33855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4"/>
              </a:lnSpc>
            </a:pPr>
            <a:endParaRPr lang="en-US" sz="2403" spc="24" dirty="0">
              <a:solidFill>
                <a:srgbClr val="1E5D39"/>
              </a:solidFill>
              <a:latin typeface="Obra Letra"/>
              <a:ea typeface="Obra Letra"/>
              <a:cs typeface="Obra Letra"/>
              <a:sym typeface="Obra Letra"/>
            </a:endParaRPr>
          </a:p>
          <a:p>
            <a:pPr marL="563624" lvl="1" indent="-281812" algn="l">
              <a:lnSpc>
                <a:spcPts val="3132"/>
              </a:lnSpc>
              <a:buFont typeface="Arial"/>
              <a:buChar char="•"/>
            </a:pPr>
            <a:r>
              <a:rPr lang="en-US" sz="2610" b="1" spc="26" dirty="0">
                <a:solidFill>
                  <a:srgbClr val="1E5D39"/>
                </a:solidFill>
                <a:latin typeface="Obra Letra Bold"/>
                <a:ea typeface="Obra Letra Bold"/>
                <a:cs typeface="Obra Letra Bold"/>
                <a:sym typeface="Obra Letra Bold"/>
              </a:rPr>
              <a:t>Testing Results:</a:t>
            </a:r>
          </a:p>
          <a:p>
            <a:pPr marL="518929" lvl="1" indent="-259465" algn="l">
              <a:lnSpc>
                <a:spcPts val="2884"/>
              </a:lnSpc>
              <a:buFont typeface="Arial"/>
              <a:buChar char="•"/>
            </a:pPr>
            <a:r>
              <a:rPr lang="en-US" sz="2403" spc="24" dirty="0">
                <a:solidFill>
                  <a:srgbClr val="1E5D39"/>
                </a:solidFill>
                <a:latin typeface="Obra Letra"/>
                <a:ea typeface="Obra Letra"/>
                <a:cs typeface="Obra Letra"/>
                <a:sym typeface="Obra Letra"/>
              </a:rPr>
              <a:t> Share player feedback or early test results.</a:t>
            </a:r>
          </a:p>
          <a:p>
            <a:pPr algn="l">
              <a:lnSpc>
                <a:spcPts val="3004"/>
              </a:lnSpc>
            </a:pPr>
            <a:endParaRPr lang="en-US" sz="2403" spc="24" dirty="0">
              <a:solidFill>
                <a:srgbClr val="1E5D39"/>
              </a:solidFill>
              <a:latin typeface="Obra Letra"/>
              <a:ea typeface="Obra Letra"/>
              <a:cs typeface="Obra Letra"/>
              <a:sym typeface="Obra Letra"/>
            </a:endParaRPr>
          </a:p>
          <a:p>
            <a:pPr marL="563624" lvl="1" indent="-281812" algn="l">
              <a:lnSpc>
                <a:spcPts val="3132"/>
              </a:lnSpc>
              <a:buFont typeface="Arial"/>
              <a:buChar char="•"/>
            </a:pPr>
            <a:r>
              <a:rPr lang="en-US" sz="2610" b="1" spc="26" dirty="0">
                <a:solidFill>
                  <a:srgbClr val="1E5D39"/>
                </a:solidFill>
                <a:latin typeface="Obra Letra Bold"/>
                <a:ea typeface="Obra Letra Bold"/>
                <a:cs typeface="Obra Letra Bold"/>
                <a:sym typeface="Obra Letra Bold"/>
              </a:rPr>
              <a:t>Achievements:</a:t>
            </a:r>
          </a:p>
          <a:p>
            <a:pPr marL="518928" lvl="1" indent="-259464" algn="l">
              <a:lnSpc>
                <a:spcPts val="2884"/>
              </a:lnSpc>
              <a:buFont typeface="Arial"/>
              <a:buChar char="•"/>
            </a:pPr>
            <a:r>
              <a:rPr lang="en-US" sz="2403" spc="24" dirty="0">
                <a:solidFill>
                  <a:srgbClr val="1E5D39"/>
                </a:solidFill>
                <a:latin typeface="Obra Letra"/>
                <a:ea typeface="Obra Letra"/>
                <a:cs typeface="Obra Letra"/>
                <a:sym typeface="Obra Letra"/>
              </a:rPr>
              <a:t> Developed a working </a:t>
            </a:r>
            <a:r>
              <a:rPr lang="en-US" sz="2403" spc="24" dirty="0" smtClean="0">
                <a:solidFill>
                  <a:srgbClr val="1E5D39"/>
                </a:solidFill>
                <a:latin typeface="Obra Letra"/>
                <a:ea typeface="Obra Letra"/>
                <a:cs typeface="Obra Letra"/>
                <a:sym typeface="Obra Letra"/>
              </a:rPr>
              <a:t>environment</a:t>
            </a:r>
            <a:r>
              <a:rPr lang="en-US" sz="2403" spc="24" dirty="0" smtClean="0">
                <a:solidFill>
                  <a:srgbClr val="1E5D39"/>
                </a:solidFill>
                <a:latin typeface="Obra Letra"/>
                <a:ea typeface="Obra Letra"/>
                <a:cs typeface="Obra Letra"/>
                <a:sym typeface="Obra Letra"/>
              </a:rPr>
              <a:t> </a:t>
            </a:r>
            <a:r>
              <a:rPr lang="en-US" sz="2403" spc="24" dirty="0">
                <a:solidFill>
                  <a:srgbClr val="1E5D39"/>
                </a:solidFill>
                <a:latin typeface="Obra Letra"/>
                <a:ea typeface="Obra Letra"/>
                <a:cs typeface="Obra Letra"/>
                <a:sym typeface="Obra Letra"/>
              </a:rPr>
              <a:t>showcasing dynamic decision-making.</a:t>
            </a:r>
          </a:p>
          <a:p>
            <a:pPr algn="l">
              <a:lnSpc>
                <a:spcPts val="2641"/>
              </a:lnSpc>
              <a:spcBef>
                <a:spcPct val="0"/>
              </a:spcBef>
            </a:pPr>
            <a:endParaRPr lang="en-US" sz="2403" spc="24" dirty="0">
              <a:solidFill>
                <a:srgbClr val="1E5D39"/>
              </a:solidFill>
              <a:latin typeface="Obra Letra"/>
              <a:ea typeface="Obra Letra"/>
              <a:cs typeface="Obra Letra"/>
              <a:sym typeface="Obra Letr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538</Words>
  <Application>Microsoft Office PowerPoint</Application>
  <PresentationFormat>Custom</PresentationFormat>
  <Paragraphs>131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1" baseType="lpstr">
      <vt:lpstr>DM Sans</vt:lpstr>
      <vt:lpstr>Calibri</vt:lpstr>
      <vt:lpstr>Arial</vt:lpstr>
      <vt:lpstr>Montserrat Bold</vt:lpstr>
      <vt:lpstr>Obra Letra</vt:lpstr>
      <vt:lpstr>Obra Letra Bold</vt:lpstr>
      <vt:lpstr>DM Sans Bold</vt:lpstr>
      <vt:lpstr>Montserrat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Green Brown Creative Treasure Hunt Flyer</dc:title>
  <cp:lastModifiedBy>Shams</cp:lastModifiedBy>
  <cp:revision>6</cp:revision>
  <dcterms:created xsi:type="dcterms:W3CDTF">2006-08-16T00:00:00Z</dcterms:created>
  <dcterms:modified xsi:type="dcterms:W3CDTF">2024-11-26T05:07:25Z</dcterms:modified>
  <dc:identifier>DAGXi-idRsg</dc:identifier>
</cp:coreProperties>
</file>